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5143500" cx="9144000"/>
  <p:notesSz cx="6858000" cy="9144000"/>
  <p:embeddedFontLst>
    <p:embeddedFont>
      <p:font typeface="Pacifico"/>
      <p:regular r:id="rId28"/>
    </p:embeddedFont>
    <p:embeddedFont>
      <p:font typeface="Average"/>
      <p:regular r:id="rId29"/>
    </p:embeddedFont>
    <p:embeddedFont>
      <p:font typeface="Averia Libre"/>
      <p:regular r:id="rId30"/>
      <p:bold r:id="rId31"/>
      <p:italic r:id="rId32"/>
      <p:boldItalic r:id="rId33"/>
    </p:embeddedFont>
    <p:embeddedFont>
      <p:font typeface="Merriweather"/>
      <p:regular r:id="rId34"/>
      <p:bold r:id="rId35"/>
      <p:italic r:id="rId36"/>
      <p:boldItalic r:id="rId37"/>
    </p:embeddedFont>
    <p:embeddedFont>
      <p:font typeface="Work Sans Regula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ony 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79F4A6-B45D-483B-B453-D72EC924AEF7}">
  <a:tblStyle styleId="{C979F4A6-B45D-483B-B453-D72EC924AEF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Regular-italic.fntdata"/><Relationship Id="rId20" Type="http://schemas.openxmlformats.org/officeDocument/2006/relationships/slide" Target="slides/slide12.xml"/><Relationship Id="rId41" Type="http://schemas.openxmlformats.org/officeDocument/2006/relationships/font" Target="fonts/WorkSansRegular-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Pacifico-regular.fntdata"/><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Average-regular.fntdata"/><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AveriaLibre-bold.fntdata"/><Relationship Id="rId30" Type="http://schemas.openxmlformats.org/officeDocument/2006/relationships/font" Target="fonts/AveriaLibre-regular.fntdata"/><Relationship Id="rId11" Type="http://schemas.openxmlformats.org/officeDocument/2006/relationships/slide" Target="slides/slide3.xml"/><Relationship Id="rId33" Type="http://schemas.openxmlformats.org/officeDocument/2006/relationships/font" Target="fonts/AveriaLibre-boldItalic.fntdata"/><Relationship Id="rId10" Type="http://schemas.openxmlformats.org/officeDocument/2006/relationships/slide" Target="slides/slide2.xml"/><Relationship Id="rId32" Type="http://schemas.openxmlformats.org/officeDocument/2006/relationships/font" Target="fonts/AveriaLibre-italic.fntdata"/><Relationship Id="rId13" Type="http://schemas.openxmlformats.org/officeDocument/2006/relationships/slide" Target="slides/slide5.xml"/><Relationship Id="rId35" Type="http://schemas.openxmlformats.org/officeDocument/2006/relationships/font" Target="fonts/Merriweather-bold.fntdata"/><Relationship Id="rId12" Type="http://schemas.openxmlformats.org/officeDocument/2006/relationships/slide" Target="slides/slide4.xml"/><Relationship Id="rId34" Type="http://schemas.openxmlformats.org/officeDocument/2006/relationships/font" Target="fonts/Merriweather-regular.fntdata"/><Relationship Id="rId15" Type="http://schemas.openxmlformats.org/officeDocument/2006/relationships/slide" Target="slides/slide7.xml"/><Relationship Id="rId37" Type="http://schemas.openxmlformats.org/officeDocument/2006/relationships/font" Target="fonts/Merriweather-boldItalic.fntdata"/><Relationship Id="rId14" Type="http://schemas.openxmlformats.org/officeDocument/2006/relationships/slide" Target="slides/slide6.xml"/><Relationship Id="rId36" Type="http://schemas.openxmlformats.org/officeDocument/2006/relationships/font" Target="fonts/Merriweather-italic.fntdata"/><Relationship Id="rId17" Type="http://schemas.openxmlformats.org/officeDocument/2006/relationships/slide" Target="slides/slide9.xml"/><Relationship Id="rId39" Type="http://schemas.openxmlformats.org/officeDocument/2006/relationships/font" Target="fonts/WorkSansRegular-bold.fntdata"/><Relationship Id="rId16" Type="http://schemas.openxmlformats.org/officeDocument/2006/relationships/slide" Target="slides/slide8.xml"/><Relationship Id="rId38" Type="http://schemas.openxmlformats.org/officeDocument/2006/relationships/font" Target="fonts/WorkSansRegular-regular.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15T19:21:51.309">
    <p:pos x="3291" y="1901"/>
    <p:text>Click slide again to show thank you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4a5526c47_4_15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4a5526c47_4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Hey everyone, my team will now be presenting our findings on the BOP. We are Team 3, and our team name is The Voiceless. We can’t wait to share with you guys with our discoveries.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4e4e7127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4e4e7127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 Patel : For bush terminal park, there’s a weak positive </a:t>
            </a:r>
            <a:r>
              <a:rPr lang="en"/>
              <a:t>correlation</a:t>
            </a:r>
            <a:r>
              <a:rPr lang="en"/>
              <a:t> between the turbidity and the shell height. Even so, The graph rejects our hypothesis. What we were expecting was a negative trend and what we got was a positive trend.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2e3b879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2e3b879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Rejects 1st hypothesis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2e3b8793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2e3b8793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data collected for Great Kills Harbor completely rejects our first hypothesis, as the line of best fit has very poor correlation with the data points and has a low r^2 value. For example, the small jump from approximately 82mm to 84mm in shell height produces a massive jump in turbidity, but then dips down again at 100mm, showing that shell height has little effect, if any, on turbidity.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a5526c47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a5526c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2ef454ce7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2ef454c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2e3b879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2e3b879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 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our graph for the Bush terminal park where we compared temperature and </a:t>
            </a:r>
            <a:r>
              <a:rPr lang="en"/>
              <a:t>turbidity</a:t>
            </a:r>
            <a:endParaRPr/>
          </a:p>
          <a:p>
            <a:pPr indent="0" lvl="0" marL="0" rtl="0" algn="l">
              <a:spcBef>
                <a:spcPts val="0"/>
              </a:spcBef>
              <a:spcAft>
                <a:spcPts val="0"/>
              </a:spcAft>
              <a:buNone/>
            </a:pPr>
            <a:r>
              <a:rPr lang="en"/>
              <a:t>When we performed linear regression there is a weak positive correlation which rejects our hypothesis since the graph show that the turbidity increases as temp increases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2e3b879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2e3b879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Breanna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2e3b879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2e3b879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graph shown here also rejects our second hypothesis, since the general trend associated with the line of best fit is that as temperature increases, turbidity also increases, or in other words, they are proportional, whereas our hypothesis guessed at an inversely proportional relationship. However, since there are so few data points, the results could be inconclusive.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4769fe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4769fe9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Breanna - So what exactly do the graphs we just presented tell us. First off, before completely analyzing or making conclusions based off of our results, I just wanted to again emphasize that our results and data may have been swayed by any external variables we weren’t aware of. This is some of the data gathered from the Oyster Reefs in NY, and as you can see, one vivid external variable is, not only the number of oysters present, but also the stage in the oysters’ development. Perhaps the mere presence or size of oyster reefs affects turbidity. Perhaps, the manner in which they placed oysters into the bodies of water affected turbidity, or spats, which are young oyster larvae that finally attached onto a shell, attached to a large piece of calcium carbonate shell. Rain could have also played a role. This is why, again, we collected data from separate sites to minimize these confounding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Elizabeth - Focusing on the graphs investigating a relationship between shell height and temperature, we found that as shell height increases, the turbidity increases, which rejects our hypothesis, as we expected that larger shells meant more mature oysters, so the water would be cleaner and clearer. However, our graphs show that the water gets dirtier as oyster shells are larger. For the graphs that analyzed temperature and turbidity, all graphs showed  a trend that as temperature increases, the turbidity also increases. This means that as temperatures increase, the water actually gets dirtier, indicating that hotter temperatures  may inhibit an oyster’s ability to filter water. This also rejects our hypothesis.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4a5526c47_4_15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4a5526c47_4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does this question matter? I’m asking myself this because, sometimes you see presentations on a certain topic, but it doesn’t really matter because it doesn’t affect or impact anything. For example, if we were to gather data on “Do more people like the color blue?”, that information is honestly useless, like who’s going to use that data.. But, undoubtedly, our information “matters” because these findings can aid in achieving the goal of 1 billion oysters in the BOP. For example, BOP volunteers may not have to stress over gathering large shells for oysters, as they may not actually impact an oysters’ ability to filter water at all. What I want to focus more, however, is our discovery of a negative </a:t>
            </a:r>
            <a:r>
              <a:rPr lang="en"/>
              <a:t>correlation</a:t>
            </a:r>
            <a:r>
              <a:rPr lang="en"/>
              <a:t> between </a:t>
            </a:r>
            <a:r>
              <a:rPr lang="en"/>
              <a:t>temperature</a:t>
            </a:r>
            <a:r>
              <a:rPr lang="en"/>
              <a:t> and turbidity; especially in relation to global warming. As you all know, Global warming is a phenomenon detrimental to ecosystems, the earth’s temperature, and organisms’ survivability, while </a:t>
            </a:r>
            <a:r>
              <a:rPr lang="en"/>
              <a:t>furthering</a:t>
            </a:r>
            <a:r>
              <a:rPr lang="en"/>
              <a:t> natural disasters. As the oceans or bodies of water get warmer, the increase in temperature may by gradually inhibiting an oyster reef’s ability to filter water. So, we have to remain cognizant of the devastating effects global warming has on organisms in general, and oysters.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e3b879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e3b879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00000"/>
              </a:lnSpc>
              <a:spcBef>
                <a:spcPts val="0"/>
              </a:spcBef>
              <a:spcAft>
                <a:spcPts val="0"/>
              </a:spcAft>
              <a:buClr>
                <a:srgbClr val="035381"/>
              </a:buClr>
              <a:buSzPts val="1400"/>
              <a:buFont typeface="Merriweather"/>
              <a:buChar char="○"/>
            </a:pPr>
            <a:r>
              <a:rPr lang="en">
                <a:solidFill>
                  <a:schemeClr val="dk1"/>
                </a:solidFill>
                <a:latin typeface="Calibri"/>
                <a:ea typeface="Calibri"/>
                <a:cs typeface="Calibri"/>
                <a:sym typeface="Calibri"/>
              </a:rPr>
              <a:t>Global loss of oysters in the past century has led to greater recognition of their roles in maintaining healthy marine habitats. So, what are oysters, and what do they do?</a:t>
            </a:r>
            <a:endParaRPr>
              <a:solidFill>
                <a:schemeClr val="dk1"/>
              </a:solidFill>
              <a:latin typeface="Calibri"/>
              <a:ea typeface="Calibri"/>
              <a:cs typeface="Calibri"/>
              <a:sym typeface="Calibri"/>
            </a:endParaRPr>
          </a:p>
          <a:p>
            <a:pPr indent="-317500" lvl="1" marL="914400" rtl="0" algn="l">
              <a:lnSpc>
                <a:spcPct val="100000"/>
              </a:lnSpc>
              <a:spcBef>
                <a:spcPts val="0"/>
              </a:spcBef>
              <a:spcAft>
                <a:spcPts val="0"/>
              </a:spcAft>
              <a:buClr>
                <a:srgbClr val="035381"/>
              </a:buClr>
              <a:buSzPts val="1400"/>
              <a:buFont typeface="Merriweather"/>
              <a:buChar char="○"/>
            </a:pPr>
            <a:r>
              <a:rPr lang="en">
                <a:solidFill>
                  <a:schemeClr val="dk1"/>
                </a:solidFill>
                <a:latin typeface="Calibri"/>
                <a:ea typeface="Calibri"/>
                <a:cs typeface="Calibri"/>
                <a:sym typeface="Calibri"/>
              </a:rPr>
              <a:t>Oysters are nonmobile, bivalve mollusks, meaning that they permanently stay in one place and have a hinged shell enclosing their bodies. However, though they don’t move, they service their marine ecosystem to a great extent, increasing biodiversity by creating oyster reefs, filtering up to 50 gallons of water a day by eating biological sediment around them and excreting them in pseudofeces, and allowing </a:t>
            </a:r>
            <a:r>
              <a:rPr lang="en">
                <a:solidFill>
                  <a:schemeClr val="dk1"/>
                </a:solidFill>
                <a:latin typeface="Calibri"/>
                <a:ea typeface="Calibri"/>
                <a:cs typeface="Calibri"/>
                <a:sym typeface="Calibri"/>
              </a:rPr>
              <a:t>denitrifying</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microbes</a:t>
            </a:r>
            <a:r>
              <a:rPr lang="en">
                <a:solidFill>
                  <a:schemeClr val="dk1"/>
                </a:solidFill>
                <a:latin typeface="Calibri"/>
                <a:ea typeface="Calibri"/>
                <a:cs typeface="Calibri"/>
                <a:sym typeface="Calibri"/>
              </a:rPr>
              <a:t> and other extremely important organisms to thrive.</a:t>
            </a:r>
            <a:endParaRPr b="1" sz="1400">
              <a:solidFill>
                <a:srgbClr val="035381"/>
              </a:solidFill>
              <a:latin typeface="Merriweather"/>
              <a:ea typeface="Merriweather"/>
              <a:cs typeface="Merriweather"/>
              <a:sym typeface="Merriweath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44769fe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44769fe9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first and foremost step in creating a research question related to the BOP, of course,is to understand what oysters are and do, which Tony previously explained. Afterwards, in order to further research on oysters and their </a:t>
            </a:r>
            <a:r>
              <a:rPr lang="en"/>
              <a:t>capabilities</a:t>
            </a:r>
            <a:r>
              <a:rPr lang="en"/>
              <a:t>, our team decided to utilize Design Thinking and Data Visualization as both a format in creating our question, and to portray our results in an understandable manner. Here’s a superficial overview of what the process of Design Thinking is like, and from gathering the different perspectives from our group, jumping ideas around in order to define and empathize the problem, it eventually led to our research question of: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4a5526c4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4a5526c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 which is what our presentation will revolve around.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4a5526c4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4a5526c4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 Patel</a:t>
            </a:r>
            <a:endParaRPr/>
          </a:p>
          <a:p>
            <a:pPr indent="0" lvl="0" marL="0" rtl="0" algn="l">
              <a:spcBef>
                <a:spcPts val="0"/>
              </a:spcBef>
              <a:spcAft>
                <a:spcPts val="0"/>
              </a:spcAft>
              <a:buNone/>
            </a:pPr>
            <a:r>
              <a:rPr lang="en"/>
              <a:t>To answer our research question, we </a:t>
            </a:r>
            <a:r>
              <a:rPr lang="en"/>
              <a:t>used</a:t>
            </a:r>
            <a:r>
              <a:rPr lang="en"/>
              <a:t> data from bush terminal park, lemon creek nursery, and great kills harbor. We will also be creating separate graphs and analysis for each individual site to avoid confounding variables. Some of these variables include time, salinity, and conductivity.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2e3b87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2e3b87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a:t>
            </a:r>
            <a:endParaRPr/>
          </a:p>
          <a:p>
            <a:pPr indent="0" lvl="0" marL="0" rtl="0" algn="l">
              <a:spcBef>
                <a:spcPts val="0"/>
              </a:spcBef>
              <a:spcAft>
                <a:spcPts val="0"/>
              </a:spcAft>
              <a:buNone/>
            </a:pPr>
            <a:r>
              <a:rPr lang="en"/>
              <a:t>Here is the python libraries that were utilized in writing our code</a:t>
            </a:r>
            <a:endParaRPr/>
          </a:p>
          <a:p>
            <a:pPr indent="0" lvl="0" marL="0" rtl="0" algn="l">
              <a:spcBef>
                <a:spcPts val="0"/>
              </a:spcBef>
              <a:spcAft>
                <a:spcPts val="0"/>
              </a:spcAft>
              <a:buNone/>
            </a:pPr>
            <a:r>
              <a:rPr lang="en"/>
              <a:t>We </a:t>
            </a:r>
            <a:r>
              <a:rPr lang="en"/>
              <a:t>used</a:t>
            </a:r>
            <a:r>
              <a:rPr lang="en"/>
              <a:t> matplotlib for </a:t>
            </a:r>
            <a:r>
              <a:rPr lang="en"/>
              <a:t>graphing</a:t>
            </a:r>
            <a:r>
              <a:rPr lang="en"/>
              <a:t> our data</a:t>
            </a:r>
            <a:endParaRPr/>
          </a:p>
          <a:p>
            <a:pPr indent="0" lvl="0" marL="0" rtl="0" algn="l">
              <a:spcBef>
                <a:spcPts val="0"/>
              </a:spcBef>
              <a:spcAft>
                <a:spcPts val="0"/>
              </a:spcAft>
              <a:buNone/>
            </a:pPr>
            <a:r>
              <a:rPr lang="en"/>
              <a:t>Scikit learn for linear reg</a:t>
            </a:r>
            <a:endParaRPr/>
          </a:p>
          <a:p>
            <a:pPr indent="0" lvl="0" marL="0" rtl="0" algn="l">
              <a:spcBef>
                <a:spcPts val="0"/>
              </a:spcBef>
              <a:spcAft>
                <a:spcPts val="0"/>
              </a:spcAft>
              <a:buNone/>
            </a:pPr>
            <a:r>
              <a:rPr lang="en"/>
              <a:t>And numpy for the arrays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4e4e7127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4e4e7127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a:t>
            </a:r>
            <a:endParaRPr/>
          </a:p>
          <a:p>
            <a:pPr indent="0" lvl="0" marL="0" rtl="0" algn="l">
              <a:spcBef>
                <a:spcPts val="0"/>
              </a:spcBef>
              <a:spcAft>
                <a:spcPts val="0"/>
              </a:spcAft>
              <a:buNone/>
            </a:pPr>
            <a:r>
              <a:rPr lang="en"/>
              <a:t>Here is the general code we used to make all of our graphs</a:t>
            </a:r>
            <a:endParaRPr/>
          </a:p>
          <a:p>
            <a:pPr indent="0" lvl="0" marL="0" rtl="0" algn="l">
              <a:spcBef>
                <a:spcPts val="0"/>
              </a:spcBef>
              <a:spcAft>
                <a:spcPts val="0"/>
              </a:spcAft>
              <a:buNone/>
            </a:pPr>
            <a:r>
              <a:rPr lang="en"/>
              <a:t>We imported our libraries and inputted our data points(These are the data points for bush terminal park)</a:t>
            </a:r>
            <a:endParaRPr/>
          </a:p>
          <a:p>
            <a:pPr indent="0" lvl="0" marL="0" rtl="0" algn="l">
              <a:spcBef>
                <a:spcPts val="0"/>
              </a:spcBef>
              <a:spcAft>
                <a:spcPts val="0"/>
              </a:spcAft>
              <a:buNone/>
            </a:pPr>
            <a:r>
              <a:rPr lang="en"/>
              <a:t>Then we plotted a scatter 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coded the x and y arrays containing the same data points</a:t>
            </a:r>
            <a:endParaRPr/>
          </a:p>
          <a:p>
            <a:pPr indent="0" lvl="0" marL="0" rtl="0" algn="l">
              <a:spcBef>
                <a:spcPts val="0"/>
              </a:spcBef>
              <a:spcAft>
                <a:spcPts val="0"/>
              </a:spcAft>
              <a:buNone/>
            </a:pPr>
            <a:r>
              <a:rPr lang="en"/>
              <a:t>Then we performed linear regression and plotted a line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4a5526c47_4_15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4a5526c47_4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units -- 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4a5526c47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4a5526c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Breanna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937200" y="572425"/>
            <a:ext cx="7269600" cy="3345600"/>
          </a:xfrm>
          <a:prstGeom prst="rect">
            <a:avLst/>
          </a:prstGeom>
        </p:spPr>
        <p:txBody>
          <a:bodyPr anchorCtr="0" anchor="ctr" bIns="0" lIns="0" spcFirstLastPara="1" rIns="0" wrap="square" tIns="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grpSp>
        <p:nvGrpSpPr>
          <p:cNvPr id="57" name="Google Shape;57;p14"/>
          <p:cNvGrpSpPr/>
          <p:nvPr/>
        </p:nvGrpSpPr>
        <p:grpSpPr>
          <a:xfrm>
            <a:off x="0" y="2227613"/>
            <a:ext cx="9144007" cy="2921226"/>
            <a:chOff x="0" y="2227613"/>
            <a:chExt cx="9144007" cy="2921226"/>
          </a:xfrm>
        </p:grpSpPr>
        <p:sp>
          <p:nvSpPr>
            <p:cNvPr id="58" name="Google Shape;58;p14"/>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14"/>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4"/>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4"/>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4"/>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4"/>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4"/>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4"/>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4"/>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7" name="Shape 67"/>
        <p:cNvGrpSpPr/>
        <p:nvPr/>
      </p:nvGrpSpPr>
      <p:grpSpPr>
        <a:xfrm>
          <a:off x="0" y="0"/>
          <a:ext cx="0" cy="0"/>
          <a:chOff x="0" y="0"/>
          <a:chExt cx="0" cy="0"/>
        </a:xfrm>
      </p:grpSpPr>
      <p:sp>
        <p:nvSpPr>
          <p:cNvPr id="68" name="Google Shape;68;p15"/>
          <p:cNvSpPr txBox="1"/>
          <p:nvPr>
            <p:ph type="ctrTitle"/>
          </p:nvPr>
        </p:nvSpPr>
        <p:spPr>
          <a:xfrm>
            <a:off x="937200" y="1354750"/>
            <a:ext cx="7269600" cy="11598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9" name="Google Shape;69;p15"/>
          <p:cNvSpPr txBox="1"/>
          <p:nvPr>
            <p:ph idx="1" type="subTitle"/>
          </p:nvPr>
        </p:nvSpPr>
        <p:spPr>
          <a:xfrm>
            <a:off x="937200" y="2611454"/>
            <a:ext cx="7269600" cy="7848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2400"/>
              <a:buNone/>
              <a:defRPr>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grpSp>
        <p:nvGrpSpPr>
          <p:cNvPr id="70" name="Google Shape;70;p15"/>
          <p:cNvGrpSpPr/>
          <p:nvPr/>
        </p:nvGrpSpPr>
        <p:grpSpPr>
          <a:xfrm>
            <a:off x="0" y="2227613"/>
            <a:ext cx="9144007" cy="2921226"/>
            <a:chOff x="0" y="2227613"/>
            <a:chExt cx="9144007" cy="2921226"/>
          </a:xfrm>
        </p:grpSpPr>
        <p:sp>
          <p:nvSpPr>
            <p:cNvPr id="71" name="Google Shape;71;p15"/>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5"/>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5"/>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5"/>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5"/>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5"/>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5"/>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5"/>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5"/>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4"/>
            </a:gs>
            <a:gs pos="100000">
              <a:schemeClr val="accent5"/>
            </a:gs>
          </a:gsLst>
          <a:lin ang="5400700" scaled="0"/>
        </a:gradFill>
      </p:bgPr>
    </p:bg>
    <p:spTree>
      <p:nvGrpSpPr>
        <p:cNvPr id="80" name="Shape 80"/>
        <p:cNvGrpSpPr/>
        <p:nvPr/>
      </p:nvGrpSpPr>
      <p:grpSpPr>
        <a:xfrm>
          <a:off x="0" y="0"/>
          <a:ext cx="0" cy="0"/>
          <a:chOff x="0" y="0"/>
          <a:chExt cx="0" cy="0"/>
        </a:xfrm>
      </p:grpSpPr>
      <p:sp>
        <p:nvSpPr>
          <p:cNvPr id="81" name="Google Shape;81;p16"/>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6"/>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6"/>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6"/>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6"/>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6"/>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6"/>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6"/>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6"/>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6"/>
          <p:cNvSpPr txBox="1"/>
          <p:nvPr>
            <p:ph idx="1" type="body"/>
          </p:nvPr>
        </p:nvSpPr>
        <p:spPr>
          <a:xfrm>
            <a:off x="937200" y="1857000"/>
            <a:ext cx="7269600" cy="819900"/>
          </a:xfrm>
          <a:prstGeom prst="rect">
            <a:avLst/>
          </a:prstGeom>
        </p:spPr>
        <p:txBody>
          <a:bodyPr anchorCtr="0" anchor="ctr" bIns="0" lIns="0" spcFirstLastPara="1" rIns="0" wrap="square" tIns="0">
            <a:noAutofit/>
          </a:bodyPr>
          <a:lstStyle>
            <a:lvl1pPr indent="-419100" lvl="0" marL="457200" rtl="0" algn="ctr">
              <a:spcBef>
                <a:spcPts val="600"/>
              </a:spcBef>
              <a:spcAft>
                <a:spcPts val="0"/>
              </a:spcAft>
              <a:buClr>
                <a:schemeClr val="lt1"/>
              </a:buClr>
              <a:buSzPts val="3000"/>
              <a:buChar char="🐠"/>
              <a:defRPr sz="3000">
                <a:solidFill>
                  <a:schemeClr val="lt1"/>
                </a:solidFill>
              </a:defRPr>
            </a:lvl1pPr>
            <a:lvl2pPr indent="-419100" lvl="1" marL="914400" rtl="0" algn="ctr">
              <a:spcBef>
                <a:spcPts val="0"/>
              </a:spcBef>
              <a:spcAft>
                <a:spcPts val="0"/>
              </a:spcAft>
              <a:buClr>
                <a:schemeClr val="lt1"/>
              </a:buClr>
              <a:buSzPts val="3000"/>
              <a:buChar char="🐬"/>
              <a:defRPr sz="3000">
                <a:solidFill>
                  <a:schemeClr val="lt1"/>
                </a:solidFill>
              </a:defRPr>
            </a:lvl2pPr>
            <a:lvl3pPr indent="-419100" lvl="2" marL="1371600" rtl="0" algn="ctr">
              <a:spcBef>
                <a:spcPts val="0"/>
              </a:spcBef>
              <a:spcAft>
                <a:spcPts val="0"/>
              </a:spcAft>
              <a:buClr>
                <a:schemeClr val="lt1"/>
              </a:buClr>
              <a:buSzPts val="3000"/>
              <a:buChar char="🐟"/>
              <a:defRPr sz="3000">
                <a:solidFill>
                  <a:schemeClr val="lt1"/>
                </a:solidFill>
              </a:defRPr>
            </a:lvl3pPr>
            <a:lvl4pPr indent="-419100" lvl="3" marL="1828800" rtl="0" algn="ctr">
              <a:spcBef>
                <a:spcPts val="0"/>
              </a:spcBef>
              <a:spcAft>
                <a:spcPts val="0"/>
              </a:spcAft>
              <a:buClr>
                <a:schemeClr val="lt1"/>
              </a:buClr>
              <a:buSzPts val="3000"/>
              <a:buChar char="🐡"/>
              <a:defRPr sz="3000">
                <a:solidFill>
                  <a:schemeClr val="lt1"/>
                </a:solidFill>
              </a:defRPr>
            </a:lvl4pPr>
            <a:lvl5pPr indent="-419100" lvl="4" marL="2286000" rtl="0" algn="ctr">
              <a:spcBef>
                <a:spcPts val="0"/>
              </a:spcBef>
              <a:spcAft>
                <a:spcPts val="0"/>
              </a:spcAft>
              <a:buClr>
                <a:schemeClr val="lt1"/>
              </a:buClr>
              <a:buSzPts val="3000"/>
              <a:buChar char="🐋"/>
              <a:defRPr sz="3000">
                <a:solidFill>
                  <a:schemeClr val="lt1"/>
                </a:solidFill>
              </a:defRPr>
            </a:lvl5pPr>
            <a:lvl6pPr indent="-419100" lvl="5" marL="2743200" rtl="0" algn="ctr">
              <a:spcBef>
                <a:spcPts val="0"/>
              </a:spcBef>
              <a:spcAft>
                <a:spcPts val="0"/>
              </a:spcAft>
              <a:buClr>
                <a:schemeClr val="lt1"/>
              </a:buClr>
              <a:buSzPts val="3000"/>
              <a:buChar char="■"/>
              <a:defRPr sz="3000">
                <a:solidFill>
                  <a:schemeClr val="lt1"/>
                </a:solidFill>
              </a:defRPr>
            </a:lvl6pPr>
            <a:lvl7pPr indent="-419100" lvl="6" marL="3200400" rtl="0" algn="ctr">
              <a:spcBef>
                <a:spcPts val="0"/>
              </a:spcBef>
              <a:spcAft>
                <a:spcPts val="0"/>
              </a:spcAft>
              <a:buClr>
                <a:schemeClr val="lt1"/>
              </a:buClr>
              <a:buSzPts val="3000"/>
              <a:buChar char="●"/>
              <a:defRPr sz="3000">
                <a:solidFill>
                  <a:schemeClr val="lt1"/>
                </a:solidFill>
              </a:defRPr>
            </a:lvl7pPr>
            <a:lvl8pPr indent="-419100" lvl="7" marL="3657600" rtl="0" algn="ctr">
              <a:spcBef>
                <a:spcPts val="0"/>
              </a:spcBef>
              <a:spcAft>
                <a:spcPts val="0"/>
              </a:spcAft>
              <a:buClr>
                <a:schemeClr val="lt1"/>
              </a:buClr>
              <a:buSzPts val="3000"/>
              <a:buChar char="○"/>
              <a:defRPr sz="3000">
                <a:solidFill>
                  <a:schemeClr val="lt1"/>
                </a:solidFill>
              </a:defRPr>
            </a:lvl8pPr>
            <a:lvl9pPr indent="-419100" lvl="8" marL="4114800" rtl="0" algn="ctr">
              <a:spcBef>
                <a:spcPts val="0"/>
              </a:spcBef>
              <a:spcAft>
                <a:spcPts val="0"/>
              </a:spcAft>
              <a:buClr>
                <a:schemeClr val="lt1"/>
              </a:buClr>
              <a:buSzPts val="3000"/>
              <a:buChar char="■"/>
              <a:defRPr sz="3000">
                <a:solidFill>
                  <a:schemeClr val="lt1"/>
                </a:solidFill>
              </a:defRPr>
            </a:lvl9pPr>
          </a:lstStyle>
          <a:p/>
        </p:txBody>
      </p:sp>
      <p:sp>
        <p:nvSpPr>
          <p:cNvPr id="91" name="Google Shape;91;p16"/>
          <p:cNvSpPr txBox="1"/>
          <p:nvPr/>
        </p:nvSpPr>
        <p:spPr>
          <a:xfrm>
            <a:off x="3593400" y="3241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chemeClr val="lt1"/>
                </a:solidFill>
                <a:latin typeface="Averia Libre"/>
                <a:ea typeface="Averia Libre"/>
                <a:cs typeface="Averia Libre"/>
                <a:sym typeface="Averia Libre"/>
              </a:rPr>
              <a:t>“</a:t>
            </a:r>
            <a:endParaRPr sz="7200">
              <a:solidFill>
                <a:schemeClr val="lt1"/>
              </a:solidFill>
              <a:latin typeface="Averia Libre"/>
              <a:ea typeface="Averia Libre"/>
              <a:cs typeface="Averia Libre"/>
              <a:sym typeface="Averia Libre"/>
            </a:endParaRPr>
          </a:p>
        </p:txBody>
      </p:sp>
      <p:sp>
        <p:nvSpPr>
          <p:cNvPr id="92" name="Google Shape;92;p16"/>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93" name="Shape 93"/>
        <p:cNvGrpSpPr/>
        <p:nvPr/>
      </p:nvGrpSpPr>
      <p:grpSpPr>
        <a:xfrm>
          <a:off x="0" y="0"/>
          <a:ext cx="0" cy="0"/>
          <a:chOff x="0" y="0"/>
          <a:chExt cx="0" cy="0"/>
        </a:xfrm>
      </p:grpSpPr>
      <p:sp>
        <p:nvSpPr>
          <p:cNvPr id="94" name="Google Shape;94;p17"/>
          <p:cNvSpPr txBox="1"/>
          <p:nvPr>
            <p:ph type="title"/>
          </p:nvPr>
        </p:nvSpPr>
        <p:spPr>
          <a:xfrm>
            <a:off x="937200" y="267300"/>
            <a:ext cx="7269600" cy="4326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95" name="Google Shape;95;p17"/>
          <p:cNvSpPr txBox="1"/>
          <p:nvPr>
            <p:ph idx="1" type="body"/>
          </p:nvPr>
        </p:nvSpPr>
        <p:spPr>
          <a:xfrm>
            <a:off x="937200" y="1018131"/>
            <a:ext cx="7269600" cy="28137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96" name="Google Shape;96;p17"/>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97" name="Google Shape;97;p17"/>
          <p:cNvGrpSpPr/>
          <p:nvPr/>
        </p:nvGrpSpPr>
        <p:grpSpPr>
          <a:xfrm>
            <a:off x="0" y="2227613"/>
            <a:ext cx="9144007" cy="2921226"/>
            <a:chOff x="0" y="2227613"/>
            <a:chExt cx="9144007" cy="2921226"/>
          </a:xfrm>
        </p:grpSpPr>
        <p:sp>
          <p:nvSpPr>
            <p:cNvPr id="98" name="Google Shape;98;p17"/>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7"/>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7"/>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7"/>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7"/>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7"/>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7"/>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7"/>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7"/>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07" name="Shape 107"/>
        <p:cNvGrpSpPr/>
        <p:nvPr/>
      </p:nvGrpSpPr>
      <p:grpSpPr>
        <a:xfrm>
          <a:off x="0" y="0"/>
          <a:ext cx="0" cy="0"/>
          <a:chOff x="0" y="0"/>
          <a:chExt cx="0" cy="0"/>
        </a:xfrm>
      </p:grpSpPr>
      <p:sp>
        <p:nvSpPr>
          <p:cNvPr id="108" name="Google Shape;108;p18"/>
          <p:cNvSpPr txBox="1"/>
          <p:nvPr>
            <p:ph type="title"/>
          </p:nvPr>
        </p:nvSpPr>
        <p:spPr>
          <a:xfrm>
            <a:off x="937200" y="267300"/>
            <a:ext cx="7269600" cy="4326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09" name="Google Shape;109;p18"/>
          <p:cNvSpPr txBox="1"/>
          <p:nvPr>
            <p:ph idx="1" type="body"/>
          </p:nvPr>
        </p:nvSpPr>
        <p:spPr>
          <a:xfrm>
            <a:off x="937200" y="1018125"/>
            <a:ext cx="3454200" cy="27948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0" name="Google Shape;110;p18"/>
          <p:cNvSpPr txBox="1"/>
          <p:nvPr>
            <p:ph idx="2" type="body"/>
          </p:nvPr>
        </p:nvSpPr>
        <p:spPr>
          <a:xfrm>
            <a:off x="4752716" y="1018125"/>
            <a:ext cx="3454200" cy="27948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1" name="Google Shape;111;p18"/>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12" name="Google Shape;112;p18"/>
          <p:cNvGrpSpPr/>
          <p:nvPr/>
        </p:nvGrpSpPr>
        <p:grpSpPr>
          <a:xfrm>
            <a:off x="0" y="2227613"/>
            <a:ext cx="9144007" cy="2921226"/>
            <a:chOff x="0" y="2227613"/>
            <a:chExt cx="9144007" cy="2921226"/>
          </a:xfrm>
        </p:grpSpPr>
        <p:sp>
          <p:nvSpPr>
            <p:cNvPr id="113" name="Google Shape;113;p18"/>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8"/>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8"/>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8"/>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8"/>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8"/>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8"/>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8"/>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8"/>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2" name="Shape 122"/>
        <p:cNvGrpSpPr/>
        <p:nvPr/>
      </p:nvGrpSpPr>
      <p:grpSpPr>
        <a:xfrm>
          <a:off x="0" y="0"/>
          <a:ext cx="0" cy="0"/>
          <a:chOff x="0" y="0"/>
          <a:chExt cx="0" cy="0"/>
        </a:xfrm>
      </p:grpSpPr>
      <p:sp>
        <p:nvSpPr>
          <p:cNvPr id="123" name="Google Shape;123;p19"/>
          <p:cNvSpPr txBox="1"/>
          <p:nvPr>
            <p:ph type="title"/>
          </p:nvPr>
        </p:nvSpPr>
        <p:spPr>
          <a:xfrm>
            <a:off x="937200" y="267300"/>
            <a:ext cx="7269600" cy="4326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24" name="Google Shape;124;p19"/>
          <p:cNvSpPr txBox="1"/>
          <p:nvPr>
            <p:ph idx="1" type="body"/>
          </p:nvPr>
        </p:nvSpPr>
        <p:spPr>
          <a:xfrm>
            <a:off x="937200" y="1018125"/>
            <a:ext cx="2205900" cy="28593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 name="Google Shape;125;p19"/>
          <p:cNvSpPr txBox="1"/>
          <p:nvPr>
            <p:ph idx="2" type="body"/>
          </p:nvPr>
        </p:nvSpPr>
        <p:spPr>
          <a:xfrm>
            <a:off x="3436951" y="1018125"/>
            <a:ext cx="2205900" cy="28593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6" name="Google Shape;126;p19"/>
          <p:cNvSpPr txBox="1"/>
          <p:nvPr>
            <p:ph idx="3" type="body"/>
          </p:nvPr>
        </p:nvSpPr>
        <p:spPr>
          <a:xfrm>
            <a:off x="5936703" y="1018125"/>
            <a:ext cx="2205900" cy="28593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7" name="Google Shape;127;p19"/>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8" name="Google Shape;128;p19"/>
          <p:cNvGrpSpPr/>
          <p:nvPr/>
        </p:nvGrpSpPr>
        <p:grpSpPr>
          <a:xfrm>
            <a:off x="0" y="2227613"/>
            <a:ext cx="9144007" cy="2921226"/>
            <a:chOff x="0" y="2227613"/>
            <a:chExt cx="9144007" cy="2921226"/>
          </a:xfrm>
        </p:grpSpPr>
        <p:sp>
          <p:nvSpPr>
            <p:cNvPr id="129" name="Google Shape;129;p19"/>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9"/>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9"/>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9"/>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9"/>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9"/>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9"/>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9"/>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9"/>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20"/>
          <p:cNvSpPr txBox="1"/>
          <p:nvPr>
            <p:ph type="title"/>
          </p:nvPr>
        </p:nvSpPr>
        <p:spPr>
          <a:xfrm>
            <a:off x="937200" y="267300"/>
            <a:ext cx="7269600" cy="4326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40" name="Google Shape;140;p20"/>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41" name="Google Shape;141;p20"/>
          <p:cNvGrpSpPr/>
          <p:nvPr/>
        </p:nvGrpSpPr>
        <p:grpSpPr>
          <a:xfrm>
            <a:off x="0" y="2227613"/>
            <a:ext cx="9144007" cy="2921226"/>
            <a:chOff x="0" y="2227613"/>
            <a:chExt cx="9144007" cy="2921226"/>
          </a:xfrm>
        </p:grpSpPr>
        <p:sp>
          <p:nvSpPr>
            <p:cNvPr id="142" name="Google Shape;142;p20"/>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20"/>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20"/>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20"/>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20"/>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20"/>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0"/>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20"/>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0"/>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 name="Shape 151"/>
        <p:cNvGrpSpPr/>
        <p:nvPr/>
      </p:nvGrpSpPr>
      <p:grpSpPr>
        <a:xfrm>
          <a:off x="0" y="0"/>
          <a:ext cx="0" cy="0"/>
          <a:chOff x="0" y="0"/>
          <a:chExt cx="0" cy="0"/>
        </a:xfrm>
      </p:grpSpPr>
      <p:grpSp>
        <p:nvGrpSpPr>
          <p:cNvPr id="152" name="Google Shape;152;p21"/>
          <p:cNvGrpSpPr/>
          <p:nvPr/>
        </p:nvGrpSpPr>
        <p:grpSpPr>
          <a:xfrm>
            <a:off x="0" y="2227613"/>
            <a:ext cx="9144007" cy="2921226"/>
            <a:chOff x="0" y="2227613"/>
            <a:chExt cx="9144007" cy="2921226"/>
          </a:xfrm>
        </p:grpSpPr>
        <p:sp>
          <p:nvSpPr>
            <p:cNvPr id="153" name="Google Shape;153;p21"/>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21"/>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1"/>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21"/>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1"/>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1"/>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1"/>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1"/>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1"/>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 name="Google Shape;162;p21"/>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63" name="Google Shape;163;p21"/>
          <p:cNvSpPr txBox="1"/>
          <p:nvPr>
            <p:ph idx="1" type="body"/>
          </p:nvPr>
        </p:nvSpPr>
        <p:spPr>
          <a:xfrm>
            <a:off x="937200" y="3720500"/>
            <a:ext cx="7269600" cy="3054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SzPts val="1400"/>
              <a:buNone/>
              <a:defRPr sz="1400"/>
            </a:lvl1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 name="Shape 164"/>
        <p:cNvGrpSpPr/>
        <p:nvPr/>
      </p:nvGrpSpPr>
      <p:grpSpPr>
        <a:xfrm>
          <a:off x="0" y="0"/>
          <a:ext cx="0" cy="0"/>
          <a:chOff x="0" y="0"/>
          <a:chExt cx="0" cy="0"/>
        </a:xfrm>
      </p:grpSpPr>
      <p:grpSp>
        <p:nvGrpSpPr>
          <p:cNvPr id="165" name="Google Shape;165;p22"/>
          <p:cNvGrpSpPr/>
          <p:nvPr/>
        </p:nvGrpSpPr>
        <p:grpSpPr>
          <a:xfrm>
            <a:off x="0" y="2227613"/>
            <a:ext cx="9144007" cy="2921226"/>
            <a:chOff x="0" y="2227613"/>
            <a:chExt cx="9144007" cy="2921226"/>
          </a:xfrm>
        </p:grpSpPr>
        <p:sp>
          <p:nvSpPr>
            <p:cNvPr id="166" name="Google Shape;166;p22"/>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2"/>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2"/>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2"/>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2"/>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2"/>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2"/>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2"/>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22"/>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 name="Google Shape;175;p22"/>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ilhouette">
  <p:cSld name="BLANK_1">
    <p:bg>
      <p:bgPr>
        <a:gradFill>
          <a:gsLst>
            <a:gs pos="0">
              <a:schemeClr val="accent3"/>
            </a:gs>
            <a:gs pos="100000">
              <a:schemeClr val="accent4"/>
            </a:gs>
          </a:gsLst>
          <a:lin ang="5400700" scaled="0"/>
        </a:gradFill>
      </p:bgPr>
    </p:bg>
    <p:spTree>
      <p:nvGrpSpPr>
        <p:cNvPr id="176" name="Shape 176"/>
        <p:cNvGrpSpPr/>
        <p:nvPr/>
      </p:nvGrpSpPr>
      <p:grpSpPr>
        <a:xfrm>
          <a:off x="0" y="0"/>
          <a:ext cx="0" cy="0"/>
          <a:chOff x="0" y="0"/>
          <a:chExt cx="0" cy="0"/>
        </a:xfrm>
      </p:grpSpPr>
      <p:sp>
        <p:nvSpPr>
          <p:cNvPr id="177" name="Google Shape;177;p23"/>
          <p:cNvSpPr/>
          <p:nvPr/>
        </p:nvSpPr>
        <p:spPr>
          <a:xfrm>
            <a:off x="0" y="35949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3"/>
          <p:cNvSpPr/>
          <p:nvPr/>
        </p:nvSpPr>
        <p:spPr>
          <a:xfrm>
            <a:off x="0" y="37386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23"/>
          <p:cNvSpPr/>
          <p:nvPr/>
        </p:nvSpPr>
        <p:spPr>
          <a:xfrm>
            <a:off x="0" y="35738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3"/>
          <p:cNvSpPr/>
          <p:nvPr/>
        </p:nvSpPr>
        <p:spPr>
          <a:xfrm>
            <a:off x="4769" y="30445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3"/>
          <p:cNvSpPr/>
          <p:nvPr/>
        </p:nvSpPr>
        <p:spPr>
          <a:xfrm>
            <a:off x="118772" y="2833152"/>
            <a:ext cx="279835" cy="813031"/>
          </a:xfrm>
          <a:custGeom>
            <a:rect b="b" l="l" r="r" t="t"/>
            <a:pathLst>
              <a:path extrusionOk="0" h="855822" w="294563">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3"/>
          <p:cNvSpPr/>
          <p:nvPr/>
        </p:nvSpPr>
        <p:spPr>
          <a:xfrm>
            <a:off x="3862322" y="3912457"/>
            <a:ext cx="157454" cy="497698"/>
          </a:xfrm>
          <a:custGeom>
            <a:rect b="b" l="l" r="r" t="t"/>
            <a:pathLst>
              <a:path extrusionOk="0" h="663597" w="209939">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23"/>
          <p:cNvSpPr/>
          <p:nvPr/>
        </p:nvSpPr>
        <p:spPr>
          <a:xfrm>
            <a:off x="8787080" y="2227613"/>
            <a:ext cx="318406" cy="1145469"/>
          </a:xfrm>
          <a:custGeom>
            <a:rect b="b" l="l" r="r" t="t"/>
            <a:pathLst>
              <a:path extrusionOk="0" h="968684" w="269265">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23"/>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185" name="Google Shape;185;p23"/>
          <p:cNvSpPr/>
          <p:nvPr/>
        </p:nvSpPr>
        <p:spPr>
          <a:xfrm>
            <a:off x="0" y="3646179"/>
            <a:ext cx="9139238" cy="1502660"/>
          </a:xfrm>
          <a:custGeom>
            <a:rect b="b" l="l" r="r" t="t"/>
            <a:pathLst>
              <a:path extrusionOk="0" h="2003547" w="1218565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3"/>
          <p:cNvSpPr/>
          <p:nvPr/>
        </p:nvSpPr>
        <p:spPr>
          <a:xfrm>
            <a:off x="47" y="3377427"/>
            <a:ext cx="9143952" cy="1766261"/>
          </a:xfrm>
          <a:custGeom>
            <a:rect b="b" l="l" r="r" t="t"/>
            <a:pathLst>
              <a:path extrusionOk="0" h="2355014" w="12191936">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inimal">
  <p:cSld name="BLANK_1_1">
    <p:bg>
      <p:bgPr>
        <a:gradFill>
          <a:gsLst>
            <a:gs pos="0">
              <a:schemeClr val="accent1"/>
            </a:gs>
            <a:gs pos="100000">
              <a:schemeClr val="accent2"/>
            </a:gs>
          </a:gsLst>
          <a:lin ang="5400700" scaled="0"/>
        </a:gradFill>
      </p:bgPr>
    </p:bg>
    <p:spTree>
      <p:nvGrpSpPr>
        <p:cNvPr id="187" name="Shape 187"/>
        <p:cNvGrpSpPr/>
        <p:nvPr/>
      </p:nvGrpSpPr>
      <p:grpSpPr>
        <a:xfrm>
          <a:off x="0" y="0"/>
          <a:ext cx="0" cy="0"/>
          <a:chOff x="0" y="0"/>
          <a:chExt cx="0" cy="0"/>
        </a:xfrm>
      </p:grpSpPr>
      <p:sp>
        <p:nvSpPr>
          <p:cNvPr id="188" name="Google Shape;188;p24"/>
          <p:cNvSpPr/>
          <p:nvPr/>
        </p:nvSpPr>
        <p:spPr>
          <a:xfrm>
            <a:off x="0" y="4424472"/>
            <a:ext cx="9139238" cy="610951"/>
          </a:xfrm>
          <a:custGeom>
            <a:rect b="b" l="l" r="r" t="t"/>
            <a:pathLst>
              <a:path extrusionOk="0" h="814602" w="1218565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24"/>
          <p:cNvSpPr/>
          <p:nvPr/>
        </p:nvSpPr>
        <p:spPr>
          <a:xfrm>
            <a:off x="0" y="4259644"/>
            <a:ext cx="9139238" cy="323487"/>
          </a:xfrm>
          <a:custGeom>
            <a:rect b="b" l="l" r="r" t="t"/>
            <a:pathLst>
              <a:path extrusionOk="0" h="431316" w="1218565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4"/>
          <p:cNvSpPr/>
          <p:nvPr/>
        </p:nvSpPr>
        <p:spPr>
          <a:xfrm>
            <a:off x="4769" y="3730333"/>
            <a:ext cx="9139238" cy="487028"/>
          </a:xfrm>
          <a:custGeom>
            <a:rect b="b" l="l" r="r" t="t"/>
            <a:pathLst>
              <a:path extrusionOk="0" h="649371" w="1218565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24"/>
          <p:cNvSpPr txBox="1"/>
          <p:nvPr>
            <p:ph idx="12" type="sldNum"/>
          </p:nvPr>
        </p:nvSpPr>
        <p:spPr>
          <a:xfrm>
            <a:off x="4297650" y="0"/>
            <a:ext cx="548700" cy="305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24"/>
          <p:cNvSpPr/>
          <p:nvPr/>
        </p:nvSpPr>
        <p:spPr>
          <a:xfrm>
            <a:off x="0" y="4280794"/>
            <a:ext cx="9139238" cy="1544254"/>
          </a:xfrm>
          <a:custGeom>
            <a:rect b="b" l="l" r="r" t="t"/>
            <a:pathLst>
              <a:path extrusionOk="0" h="2059006" w="1218565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100000">
              <a:schemeClr val="accent2"/>
            </a:gs>
          </a:gsLst>
          <a:lin ang="5400012" scaled="0"/>
        </a:gra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mt="30000"/>
          </a:blip>
          <a:srcRect b="248" l="0" r="0" t="238"/>
          <a:stretch/>
        </p:blipFill>
        <p:spPr>
          <a:xfrm>
            <a:off x="-6" y="0"/>
            <a:ext cx="9143996" cy="4712309"/>
          </a:xfrm>
          <a:prstGeom prst="rect">
            <a:avLst/>
          </a:prstGeom>
          <a:noFill/>
          <a:ln>
            <a:noFill/>
          </a:ln>
        </p:spPr>
      </p:pic>
      <p:sp>
        <p:nvSpPr>
          <p:cNvPr id="52" name="Google Shape;52;p13"/>
          <p:cNvSpPr txBox="1"/>
          <p:nvPr>
            <p:ph type="title"/>
          </p:nvPr>
        </p:nvSpPr>
        <p:spPr>
          <a:xfrm>
            <a:off x="937200" y="267300"/>
            <a:ext cx="7269600" cy="432600"/>
          </a:xfrm>
          <a:prstGeom prst="rect">
            <a:avLst/>
          </a:prstGeom>
          <a:noFill/>
          <a:ln>
            <a:noFill/>
          </a:ln>
          <a:effectLst>
            <a:outerShdw blurRad="14288" rotWithShape="0" algn="bl" dir="16200000" dist="9525">
              <a:schemeClr val="lt1">
                <a:alpha val="50000"/>
              </a:schemeClr>
            </a:outerShdw>
          </a:effectLst>
        </p:spPr>
        <p:txBody>
          <a:bodyPr anchorCtr="0" anchor="b" bIns="0" lIns="0" spcFirstLastPara="1" rIns="0" wrap="square" tIns="0">
            <a:noAutofit/>
          </a:bodyPr>
          <a:lstStyle>
            <a:lvl1pPr lvl="0"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1pPr>
            <a:lvl2pPr lvl="1"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2pPr>
            <a:lvl3pPr lvl="2"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3pPr>
            <a:lvl4pPr lvl="3"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4pPr>
            <a:lvl5pPr lvl="4"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5pPr>
            <a:lvl6pPr lvl="5"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6pPr>
            <a:lvl7pPr lvl="6"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7pPr>
            <a:lvl8pPr lvl="7"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8pPr>
            <a:lvl9pPr lvl="8" rtl="0" algn="ctr">
              <a:lnSpc>
                <a:spcPct val="90000"/>
              </a:lnSpc>
              <a:spcBef>
                <a:spcPts val="0"/>
              </a:spcBef>
              <a:spcAft>
                <a:spcPts val="0"/>
              </a:spcAft>
              <a:buClr>
                <a:schemeClr val="accent4"/>
              </a:buClr>
              <a:buSzPts val="1800"/>
              <a:buFont typeface="Averia Libre"/>
              <a:buNone/>
              <a:defRPr b="1" sz="1800">
                <a:solidFill>
                  <a:schemeClr val="accent4"/>
                </a:solidFill>
                <a:latin typeface="Averia Libre"/>
                <a:ea typeface="Averia Libre"/>
                <a:cs typeface="Averia Libre"/>
                <a:sym typeface="Averia Libre"/>
              </a:defRPr>
            </a:lvl9pPr>
          </a:lstStyle>
          <a:p/>
        </p:txBody>
      </p:sp>
      <p:sp>
        <p:nvSpPr>
          <p:cNvPr id="53" name="Google Shape;53;p13"/>
          <p:cNvSpPr txBox="1"/>
          <p:nvPr>
            <p:ph idx="1" type="body"/>
          </p:nvPr>
        </p:nvSpPr>
        <p:spPr>
          <a:xfrm>
            <a:off x="937200" y="1018131"/>
            <a:ext cx="7269600" cy="28137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indent="-381000" lvl="1" marL="9144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indent="-381000" lvl="2" marL="13716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indent="-381000" lvl="3" marL="18288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indent="-381000" lvl="4" marL="2286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indent="-381000" lvl="5" marL="27432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indent="-381000" lvl="6" marL="32004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indent="-381000" lvl="7" marL="36576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indent="-381000" lvl="8" marL="41148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p:txBody>
      </p:sp>
      <p:sp>
        <p:nvSpPr>
          <p:cNvPr id="54" name="Google Shape;54;p13"/>
          <p:cNvSpPr txBox="1"/>
          <p:nvPr>
            <p:ph idx="12" type="sldNum"/>
          </p:nvPr>
        </p:nvSpPr>
        <p:spPr>
          <a:xfrm>
            <a:off x="4297650" y="0"/>
            <a:ext cx="548700" cy="305400"/>
          </a:xfrm>
          <a:prstGeom prst="rect">
            <a:avLst/>
          </a:prstGeom>
          <a:noFill/>
          <a:ln>
            <a:noFill/>
          </a:ln>
        </p:spPr>
        <p:txBody>
          <a:bodyPr anchorCtr="0" anchor="ctr" bIns="0" lIns="0" spcFirstLastPara="1" rIns="0" wrap="square" tIns="0">
            <a:noAutofit/>
          </a:bodyPr>
          <a:lstStyle>
            <a:lvl1pPr lvl="0" rtl="0" algn="ctr">
              <a:buNone/>
              <a:defRPr sz="1100">
                <a:solidFill>
                  <a:schemeClr val="accent3"/>
                </a:solidFill>
                <a:latin typeface="Work Sans Regular"/>
                <a:ea typeface="Work Sans Regular"/>
                <a:cs typeface="Work Sans Regular"/>
                <a:sym typeface="Work Sans Regular"/>
              </a:defRPr>
            </a:lvl1pPr>
            <a:lvl2pPr lvl="1" rtl="0" algn="ctr">
              <a:buNone/>
              <a:defRPr sz="1100">
                <a:solidFill>
                  <a:schemeClr val="accent3"/>
                </a:solidFill>
                <a:latin typeface="Work Sans Regular"/>
                <a:ea typeface="Work Sans Regular"/>
                <a:cs typeface="Work Sans Regular"/>
                <a:sym typeface="Work Sans Regular"/>
              </a:defRPr>
            </a:lvl2pPr>
            <a:lvl3pPr lvl="2" rtl="0" algn="ctr">
              <a:buNone/>
              <a:defRPr sz="1100">
                <a:solidFill>
                  <a:schemeClr val="accent3"/>
                </a:solidFill>
                <a:latin typeface="Work Sans Regular"/>
                <a:ea typeface="Work Sans Regular"/>
                <a:cs typeface="Work Sans Regular"/>
                <a:sym typeface="Work Sans Regular"/>
              </a:defRPr>
            </a:lvl3pPr>
            <a:lvl4pPr lvl="3" rtl="0" algn="ctr">
              <a:buNone/>
              <a:defRPr sz="1100">
                <a:solidFill>
                  <a:schemeClr val="accent3"/>
                </a:solidFill>
                <a:latin typeface="Work Sans Regular"/>
                <a:ea typeface="Work Sans Regular"/>
                <a:cs typeface="Work Sans Regular"/>
                <a:sym typeface="Work Sans Regular"/>
              </a:defRPr>
            </a:lvl4pPr>
            <a:lvl5pPr lvl="4" rtl="0" algn="ctr">
              <a:buNone/>
              <a:defRPr sz="1100">
                <a:solidFill>
                  <a:schemeClr val="accent3"/>
                </a:solidFill>
                <a:latin typeface="Work Sans Regular"/>
                <a:ea typeface="Work Sans Regular"/>
                <a:cs typeface="Work Sans Regular"/>
                <a:sym typeface="Work Sans Regular"/>
              </a:defRPr>
            </a:lvl5pPr>
            <a:lvl6pPr lvl="5" rtl="0" algn="ctr">
              <a:buNone/>
              <a:defRPr sz="1100">
                <a:solidFill>
                  <a:schemeClr val="accent3"/>
                </a:solidFill>
                <a:latin typeface="Work Sans Regular"/>
                <a:ea typeface="Work Sans Regular"/>
                <a:cs typeface="Work Sans Regular"/>
                <a:sym typeface="Work Sans Regular"/>
              </a:defRPr>
            </a:lvl6pPr>
            <a:lvl7pPr lvl="6" rtl="0" algn="ctr">
              <a:buNone/>
              <a:defRPr sz="1100">
                <a:solidFill>
                  <a:schemeClr val="accent3"/>
                </a:solidFill>
                <a:latin typeface="Work Sans Regular"/>
                <a:ea typeface="Work Sans Regular"/>
                <a:cs typeface="Work Sans Regular"/>
                <a:sym typeface="Work Sans Regular"/>
              </a:defRPr>
            </a:lvl7pPr>
            <a:lvl8pPr lvl="7" rtl="0" algn="ctr">
              <a:buNone/>
              <a:defRPr sz="1100">
                <a:solidFill>
                  <a:schemeClr val="accent3"/>
                </a:solidFill>
                <a:latin typeface="Work Sans Regular"/>
                <a:ea typeface="Work Sans Regular"/>
                <a:cs typeface="Work Sans Regular"/>
                <a:sym typeface="Work Sans Regular"/>
              </a:defRPr>
            </a:lvl8pPr>
            <a:lvl9pPr lvl="8" rtl="0" algn="ctr">
              <a:buNone/>
              <a:defRPr sz="1100">
                <a:solidFill>
                  <a:schemeClr val="accent3"/>
                </a:solidFill>
                <a:latin typeface="Work Sans Regular"/>
                <a:ea typeface="Work Sans Regular"/>
                <a:cs typeface="Work Sans Regular"/>
                <a:sym typeface="Work Sans Regular"/>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hyperlink" Target="https://www.sarasota.wateratlas.usf.edu/upload/documents/Denitrification-and-Nutrient-Assimilation-on-a-Restored-Oyster-Reef-4-22-13.pdf" TargetMode="External"/><Relationship Id="rId6" Type="http://schemas.openxmlformats.org/officeDocument/2006/relationships/hyperlink" Target="https://www.billionoysterproject.org/ecosystem-engine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ctrTitle"/>
          </p:nvPr>
        </p:nvSpPr>
        <p:spPr>
          <a:xfrm>
            <a:off x="156275" y="206275"/>
            <a:ext cx="5828100" cy="246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7200"/>
              <a:t>2021 STEM BOP</a:t>
            </a:r>
            <a:endParaRPr sz="7200"/>
          </a:p>
        </p:txBody>
      </p:sp>
      <p:sp>
        <p:nvSpPr>
          <p:cNvPr id="198" name="Google Shape;198;p25"/>
          <p:cNvSpPr txBox="1"/>
          <p:nvPr>
            <p:ph type="ctrTitle"/>
          </p:nvPr>
        </p:nvSpPr>
        <p:spPr>
          <a:xfrm>
            <a:off x="0" y="206275"/>
            <a:ext cx="6331200" cy="246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7200">
                <a:solidFill>
                  <a:schemeClr val="lt1"/>
                </a:solidFill>
              </a:rPr>
              <a:t>2021 STEM BOP</a:t>
            </a:r>
            <a:endParaRPr sz="7200">
              <a:solidFill>
                <a:schemeClr val="lt1"/>
              </a:solidFill>
            </a:endParaRPr>
          </a:p>
        </p:txBody>
      </p:sp>
      <p:sp>
        <p:nvSpPr>
          <p:cNvPr id="199" name="Google Shape;199;p25"/>
          <p:cNvSpPr txBox="1"/>
          <p:nvPr>
            <p:ph type="ctrTitle"/>
          </p:nvPr>
        </p:nvSpPr>
        <p:spPr>
          <a:xfrm>
            <a:off x="925025" y="2571750"/>
            <a:ext cx="4290600" cy="2081700"/>
          </a:xfrm>
          <a:prstGeom prst="rect">
            <a:avLst/>
          </a:prstGeom>
          <a:solidFill>
            <a:srgbClr val="B2EEF8">
              <a:alpha val="43580"/>
            </a:srgbClr>
          </a:solidFill>
        </p:spPr>
        <p:txBody>
          <a:bodyPr anchorCtr="0" anchor="ctr" bIns="0" lIns="0" spcFirstLastPara="1" rIns="0" wrap="square" tIns="0">
            <a:noAutofit/>
          </a:bodyPr>
          <a:lstStyle/>
          <a:p>
            <a:pPr indent="0" lvl="0" marL="0" rtl="0" algn="ctr">
              <a:lnSpc>
                <a:spcPct val="150000"/>
              </a:lnSpc>
              <a:spcBef>
                <a:spcPts val="0"/>
              </a:spcBef>
              <a:spcAft>
                <a:spcPts val="0"/>
              </a:spcAft>
              <a:buNone/>
            </a:pPr>
            <a:r>
              <a:rPr b="0" lang="en" sz="1800">
                <a:solidFill>
                  <a:schemeClr val="dk1"/>
                </a:solidFill>
              </a:rPr>
              <a:t>Tony Li, Saikarthik Mummadisingu , Justin Wong, Elizabeth Lin, Breanna Tesorio, Dylan Patel, Yashraj Bhandare</a:t>
            </a:r>
            <a:endParaRPr b="0" sz="1800">
              <a:solidFill>
                <a:schemeClr val="dk1"/>
              </a:solidFill>
            </a:endParaRPr>
          </a:p>
        </p:txBody>
      </p:sp>
      <p:pic>
        <p:nvPicPr>
          <p:cNvPr id="200" name="Google Shape;200;p25"/>
          <p:cNvPicPr preferRelativeResize="0"/>
          <p:nvPr/>
        </p:nvPicPr>
        <p:blipFill>
          <a:blip r:embed="rId3">
            <a:alphaModFix/>
          </a:blip>
          <a:stretch>
            <a:fillRect/>
          </a:stretch>
        </p:blipFill>
        <p:spPr>
          <a:xfrm>
            <a:off x="6040624" y="255797"/>
            <a:ext cx="2832525" cy="2781325"/>
          </a:xfrm>
          <a:prstGeom prst="rect">
            <a:avLst/>
          </a:prstGeom>
          <a:noFill/>
          <a:ln>
            <a:noFill/>
          </a:ln>
        </p:spPr>
      </p:pic>
      <p:sp>
        <p:nvSpPr>
          <p:cNvPr id="201" name="Google Shape;201;p25"/>
          <p:cNvSpPr txBox="1"/>
          <p:nvPr/>
        </p:nvSpPr>
        <p:spPr>
          <a:xfrm>
            <a:off x="6040588" y="3196650"/>
            <a:ext cx="2832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latin typeface="Pacifico"/>
                <a:ea typeface="Pacifico"/>
                <a:cs typeface="Pacifico"/>
                <a:sym typeface="Pacifico"/>
              </a:rPr>
              <a:t>The Voiceless</a:t>
            </a:r>
            <a:endParaRPr i="1" sz="3500">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4"/>
          <p:cNvPicPr preferRelativeResize="0"/>
          <p:nvPr/>
        </p:nvPicPr>
        <p:blipFill>
          <a:blip r:embed="rId3">
            <a:alphaModFix/>
          </a:blip>
          <a:stretch>
            <a:fillRect/>
          </a:stretch>
        </p:blipFill>
        <p:spPr>
          <a:xfrm>
            <a:off x="4721950" y="340925"/>
            <a:ext cx="4116300" cy="2774000"/>
          </a:xfrm>
          <a:prstGeom prst="rect">
            <a:avLst/>
          </a:prstGeom>
          <a:noFill/>
          <a:ln>
            <a:noFill/>
          </a:ln>
        </p:spPr>
      </p:pic>
      <p:pic>
        <p:nvPicPr>
          <p:cNvPr id="261" name="Google Shape;261;p34"/>
          <p:cNvPicPr preferRelativeResize="0"/>
          <p:nvPr/>
        </p:nvPicPr>
        <p:blipFill>
          <a:blip r:embed="rId4">
            <a:alphaModFix/>
          </a:blip>
          <a:stretch>
            <a:fillRect/>
          </a:stretch>
        </p:blipFill>
        <p:spPr>
          <a:xfrm>
            <a:off x="113625" y="147550"/>
            <a:ext cx="4343200" cy="316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5"/>
          <p:cNvPicPr preferRelativeResize="0"/>
          <p:nvPr/>
        </p:nvPicPr>
        <p:blipFill>
          <a:blip r:embed="rId3">
            <a:alphaModFix/>
          </a:blip>
          <a:stretch>
            <a:fillRect/>
          </a:stretch>
        </p:blipFill>
        <p:spPr>
          <a:xfrm>
            <a:off x="250350" y="622350"/>
            <a:ext cx="4162192" cy="2835775"/>
          </a:xfrm>
          <a:prstGeom prst="rect">
            <a:avLst/>
          </a:prstGeom>
          <a:noFill/>
          <a:ln cap="flat" cmpd="sng" w="38100">
            <a:solidFill>
              <a:schemeClr val="dk1"/>
            </a:solidFill>
            <a:prstDash val="solid"/>
            <a:round/>
            <a:headEnd len="sm" w="sm" type="none"/>
            <a:tailEnd len="sm" w="sm" type="none"/>
          </a:ln>
        </p:spPr>
      </p:pic>
      <p:pic>
        <p:nvPicPr>
          <p:cNvPr id="267" name="Google Shape;267;p35"/>
          <p:cNvPicPr preferRelativeResize="0"/>
          <p:nvPr/>
        </p:nvPicPr>
        <p:blipFill>
          <a:blip r:embed="rId4">
            <a:alphaModFix/>
          </a:blip>
          <a:stretch>
            <a:fillRect/>
          </a:stretch>
        </p:blipFill>
        <p:spPr>
          <a:xfrm>
            <a:off x="4640125" y="622350"/>
            <a:ext cx="4296099" cy="283577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6"/>
          <p:cNvPicPr preferRelativeResize="0"/>
          <p:nvPr/>
        </p:nvPicPr>
        <p:blipFill>
          <a:blip r:embed="rId3">
            <a:alphaModFix/>
          </a:blip>
          <a:stretch>
            <a:fillRect/>
          </a:stretch>
        </p:blipFill>
        <p:spPr>
          <a:xfrm>
            <a:off x="152400" y="292715"/>
            <a:ext cx="4509575" cy="3281835"/>
          </a:xfrm>
          <a:prstGeom prst="rect">
            <a:avLst/>
          </a:prstGeom>
          <a:noFill/>
          <a:ln>
            <a:noFill/>
          </a:ln>
        </p:spPr>
      </p:pic>
      <p:pic>
        <p:nvPicPr>
          <p:cNvPr id="273" name="Google Shape;273;p36"/>
          <p:cNvPicPr preferRelativeResize="0"/>
          <p:nvPr/>
        </p:nvPicPr>
        <p:blipFill>
          <a:blip r:embed="rId4">
            <a:alphaModFix/>
          </a:blip>
          <a:stretch>
            <a:fillRect/>
          </a:stretch>
        </p:blipFill>
        <p:spPr>
          <a:xfrm>
            <a:off x="4661975" y="496220"/>
            <a:ext cx="4282050" cy="2885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ctrTitle"/>
          </p:nvPr>
        </p:nvSpPr>
        <p:spPr>
          <a:xfrm>
            <a:off x="1093950" y="215250"/>
            <a:ext cx="6956100" cy="2491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5600">
                <a:solidFill>
                  <a:schemeClr val="accent3"/>
                </a:solidFill>
              </a:rPr>
              <a:t>Habitat Temperature</a:t>
            </a:r>
            <a:endParaRPr sz="5600">
              <a:solidFill>
                <a:schemeClr val="accent3"/>
              </a:solidFill>
            </a:endParaRPr>
          </a:p>
          <a:p>
            <a:pPr indent="0" lvl="0" marL="0" rtl="0" algn="ctr">
              <a:spcBef>
                <a:spcPts val="0"/>
              </a:spcBef>
              <a:spcAft>
                <a:spcPts val="0"/>
              </a:spcAft>
              <a:buNone/>
            </a:pPr>
            <a:r>
              <a:rPr lang="en" sz="5600">
                <a:solidFill>
                  <a:schemeClr val="accent3"/>
                </a:solidFill>
              </a:rPr>
              <a:t>Vs.</a:t>
            </a:r>
            <a:endParaRPr sz="5600">
              <a:solidFill>
                <a:schemeClr val="accent3"/>
              </a:solidFill>
            </a:endParaRPr>
          </a:p>
          <a:p>
            <a:pPr indent="0" lvl="0" marL="0" rtl="0" algn="ctr">
              <a:spcBef>
                <a:spcPts val="0"/>
              </a:spcBef>
              <a:spcAft>
                <a:spcPts val="0"/>
              </a:spcAft>
              <a:buNone/>
            </a:pPr>
            <a:r>
              <a:rPr lang="en" sz="5600">
                <a:solidFill>
                  <a:schemeClr val="accent3"/>
                </a:solidFill>
              </a:rPr>
              <a:t>Rate of Filtration</a:t>
            </a:r>
            <a:endParaRPr sz="5600"/>
          </a:p>
        </p:txBody>
      </p:sp>
      <p:sp>
        <p:nvSpPr>
          <p:cNvPr id="279" name="Google Shape;279;p37"/>
          <p:cNvSpPr txBox="1"/>
          <p:nvPr>
            <p:ph idx="1" type="subTitle"/>
          </p:nvPr>
        </p:nvSpPr>
        <p:spPr>
          <a:xfrm>
            <a:off x="1369800" y="2888725"/>
            <a:ext cx="6680100" cy="7848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Habitat Temperature measured via loggers</a:t>
            </a:r>
            <a:endParaRPr/>
          </a:p>
          <a:p>
            <a:pPr indent="-381000" lvl="0" marL="457200" rtl="0" algn="l">
              <a:spcBef>
                <a:spcPts val="0"/>
              </a:spcBef>
              <a:spcAft>
                <a:spcPts val="0"/>
              </a:spcAft>
              <a:buSzPts val="2400"/>
              <a:buChar char="★"/>
            </a:pPr>
            <a:r>
              <a:rPr lang="en"/>
              <a:t>Rate of Filtration indicated by Turbidity</a:t>
            </a:r>
            <a:endParaRPr/>
          </a:p>
        </p:txBody>
      </p:sp>
      <p:sp>
        <p:nvSpPr>
          <p:cNvPr id="280" name="Google Shape;280;p37"/>
          <p:cNvSpPr txBox="1"/>
          <p:nvPr>
            <p:ph type="ctrTitle"/>
          </p:nvPr>
        </p:nvSpPr>
        <p:spPr>
          <a:xfrm>
            <a:off x="1182875" y="73650"/>
            <a:ext cx="6956100" cy="263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5600">
                <a:solidFill>
                  <a:schemeClr val="lt1"/>
                </a:solidFill>
              </a:rPr>
              <a:t>Habitat Temperature</a:t>
            </a:r>
            <a:endParaRPr sz="5600">
              <a:solidFill>
                <a:schemeClr val="lt1"/>
              </a:solidFill>
            </a:endParaRPr>
          </a:p>
          <a:p>
            <a:pPr indent="0" lvl="0" marL="0" rtl="0" algn="ctr">
              <a:spcBef>
                <a:spcPts val="0"/>
              </a:spcBef>
              <a:spcAft>
                <a:spcPts val="0"/>
              </a:spcAft>
              <a:buNone/>
            </a:pPr>
            <a:r>
              <a:rPr lang="en" sz="5600">
                <a:solidFill>
                  <a:schemeClr val="lt1"/>
                </a:solidFill>
              </a:rPr>
              <a:t>Vs.</a:t>
            </a:r>
            <a:endParaRPr sz="5600">
              <a:solidFill>
                <a:schemeClr val="lt1"/>
              </a:solidFill>
            </a:endParaRPr>
          </a:p>
          <a:p>
            <a:pPr indent="0" lvl="0" marL="0" rtl="0" algn="ctr">
              <a:spcBef>
                <a:spcPts val="0"/>
              </a:spcBef>
              <a:spcAft>
                <a:spcPts val="0"/>
              </a:spcAft>
              <a:buNone/>
            </a:pPr>
            <a:r>
              <a:rPr lang="en" sz="5600">
                <a:solidFill>
                  <a:schemeClr val="lt1"/>
                </a:solidFill>
              </a:rPr>
              <a:t>Rate of Filtration</a:t>
            </a:r>
            <a:endParaRPr sz="5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nvSpPr>
        <p:spPr>
          <a:xfrm>
            <a:off x="374400" y="1087025"/>
            <a:ext cx="8395200" cy="2493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3000">
                <a:solidFill>
                  <a:schemeClr val="lt1"/>
                </a:solidFill>
                <a:latin typeface="Work Sans Regular"/>
                <a:ea typeface="Work Sans Regular"/>
                <a:cs typeface="Work Sans Regular"/>
                <a:sym typeface="Work Sans Regular"/>
              </a:rPr>
              <a:t>Hypothesis: When an oyster’s habitat</a:t>
            </a:r>
            <a:r>
              <a:rPr lang="en" sz="3000">
                <a:solidFill>
                  <a:schemeClr val="lt1"/>
                </a:solidFill>
                <a:latin typeface="Work Sans Regular"/>
                <a:ea typeface="Work Sans Regular"/>
                <a:cs typeface="Work Sans Regular"/>
                <a:sym typeface="Work Sans Regular"/>
              </a:rPr>
              <a:t>’s</a:t>
            </a:r>
            <a:r>
              <a:rPr lang="en" sz="3000">
                <a:solidFill>
                  <a:schemeClr val="lt1"/>
                </a:solidFill>
                <a:latin typeface="Work Sans Regular"/>
                <a:ea typeface="Work Sans Regular"/>
                <a:cs typeface="Work Sans Regular"/>
                <a:sym typeface="Work Sans Regular"/>
              </a:rPr>
              <a:t> temperature increases, the turbidity of the water will decrease, as the oysters will </a:t>
            </a:r>
            <a:r>
              <a:rPr lang="en" sz="3000">
                <a:solidFill>
                  <a:schemeClr val="lt1"/>
                </a:solidFill>
                <a:latin typeface="Work Sans Regular"/>
                <a:ea typeface="Work Sans Regular"/>
                <a:cs typeface="Work Sans Regular"/>
                <a:sym typeface="Work Sans Regular"/>
              </a:rPr>
              <a:t>possess</a:t>
            </a:r>
            <a:r>
              <a:rPr lang="en" sz="3000">
                <a:solidFill>
                  <a:schemeClr val="lt1"/>
                </a:solidFill>
                <a:latin typeface="Work Sans Regular"/>
                <a:ea typeface="Work Sans Regular"/>
                <a:cs typeface="Work Sans Regular"/>
                <a:sym typeface="Work Sans Regular"/>
              </a:rPr>
              <a:t> a higher metabolism, until non-optimal conditions prove detrimental.</a:t>
            </a:r>
            <a:endParaRPr sz="3000">
              <a:solidFill>
                <a:schemeClr val="lt1"/>
              </a:solidFill>
              <a:latin typeface="Work Sans Regular"/>
              <a:ea typeface="Work Sans Regular"/>
              <a:cs typeface="Work Sans Regular"/>
              <a:sym typeface="Work Sans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345525" y="912000"/>
            <a:ext cx="3895725" cy="2628900"/>
          </a:xfrm>
          <a:prstGeom prst="rect">
            <a:avLst/>
          </a:prstGeom>
          <a:noFill/>
          <a:ln>
            <a:noFill/>
          </a:ln>
        </p:spPr>
      </p:pic>
      <p:pic>
        <p:nvPicPr>
          <p:cNvPr id="291" name="Google Shape;291;p39"/>
          <p:cNvPicPr preferRelativeResize="0"/>
          <p:nvPr/>
        </p:nvPicPr>
        <p:blipFill>
          <a:blip r:embed="rId4">
            <a:alphaModFix/>
          </a:blip>
          <a:stretch>
            <a:fillRect/>
          </a:stretch>
        </p:blipFill>
        <p:spPr>
          <a:xfrm>
            <a:off x="4483775" y="1002488"/>
            <a:ext cx="3771900" cy="2447925"/>
          </a:xfrm>
          <a:prstGeom prst="rect">
            <a:avLst/>
          </a:prstGeom>
          <a:noFill/>
          <a:ln>
            <a:noFill/>
          </a:ln>
        </p:spPr>
      </p:pic>
      <p:sp>
        <p:nvSpPr>
          <p:cNvPr id="292" name="Google Shape;292;p39"/>
          <p:cNvSpPr txBox="1"/>
          <p:nvPr/>
        </p:nvSpPr>
        <p:spPr>
          <a:xfrm>
            <a:off x="1508725" y="511800"/>
            <a:ext cx="19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ia Libre"/>
                <a:ea typeface="Averia Libre"/>
                <a:cs typeface="Averia Libre"/>
                <a:sym typeface="Averia Libre"/>
              </a:rPr>
              <a:t>Bush Terminal Park</a:t>
            </a:r>
            <a:endParaRPr>
              <a:latin typeface="Averia Libre"/>
              <a:ea typeface="Averia Libre"/>
              <a:cs typeface="Averia Libre"/>
              <a:sym typeface="Averia Libr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0"/>
          <p:cNvPicPr preferRelativeResize="0"/>
          <p:nvPr/>
        </p:nvPicPr>
        <p:blipFill>
          <a:blip r:embed="rId3">
            <a:alphaModFix/>
          </a:blip>
          <a:stretch>
            <a:fillRect/>
          </a:stretch>
        </p:blipFill>
        <p:spPr>
          <a:xfrm>
            <a:off x="76200" y="228600"/>
            <a:ext cx="4490600" cy="3245800"/>
          </a:xfrm>
          <a:prstGeom prst="rect">
            <a:avLst/>
          </a:prstGeom>
          <a:noFill/>
          <a:ln>
            <a:noFill/>
          </a:ln>
        </p:spPr>
      </p:pic>
      <p:pic>
        <p:nvPicPr>
          <p:cNvPr id="298" name="Google Shape;298;p40"/>
          <p:cNvPicPr preferRelativeResize="0"/>
          <p:nvPr/>
        </p:nvPicPr>
        <p:blipFill>
          <a:blip r:embed="rId4">
            <a:alphaModFix/>
          </a:blip>
          <a:stretch>
            <a:fillRect/>
          </a:stretch>
        </p:blipFill>
        <p:spPr>
          <a:xfrm>
            <a:off x="4788025" y="409400"/>
            <a:ext cx="4279775" cy="288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1"/>
          <p:cNvPicPr preferRelativeResize="0"/>
          <p:nvPr/>
        </p:nvPicPr>
        <p:blipFill>
          <a:blip r:embed="rId3">
            <a:alphaModFix/>
          </a:blip>
          <a:stretch>
            <a:fillRect/>
          </a:stretch>
        </p:blipFill>
        <p:spPr>
          <a:xfrm>
            <a:off x="113300" y="175950"/>
            <a:ext cx="4292700" cy="3124000"/>
          </a:xfrm>
          <a:prstGeom prst="rect">
            <a:avLst/>
          </a:prstGeom>
          <a:noFill/>
          <a:ln>
            <a:noFill/>
          </a:ln>
        </p:spPr>
      </p:pic>
      <p:pic>
        <p:nvPicPr>
          <p:cNvPr id="304" name="Google Shape;304;p41"/>
          <p:cNvPicPr preferRelativeResize="0"/>
          <p:nvPr/>
        </p:nvPicPr>
        <p:blipFill>
          <a:blip r:embed="rId4">
            <a:alphaModFix/>
          </a:blip>
          <a:stretch>
            <a:fillRect/>
          </a:stretch>
        </p:blipFill>
        <p:spPr>
          <a:xfrm>
            <a:off x="4572000" y="288325"/>
            <a:ext cx="4390725" cy="29589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nvSpPr>
        <p:spPr>
          <a:xfrm>
            <a:off x="210750" y="288950"/>
            <a:ext cx="87225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accent4"/>
                </a:solidFill>
                <a:latin typeface="Averia Libre"/>
                <a:ea typeface="Averia Libre"/>
                <a:cs typeface="Averia Libre"/>
                <a:sym typeface="Averia Libre"/>
              </a:rPr>
              <a:t>Conclusions &amp; Analysis</a:t>
            </a:r>
            <a:endParaRPr b="1" sz="2600">
              <a:solidFill>
                <a:schemeClr val="accent4"/>
              </a:solidFill>
              <a:latin typeface="Averia Libre"/>
              <a:ea typeface="Averia Libre"/>
              <a:cs typeface="Averia Libre"/>
              <a:sym typeface="Averia Libre"/>
            </a:endParaRPr>
          </a:p>
        </p:txBody>
      </p:sp>
      <p:graphicFrame>
        <p:nvGraphicFramePr>
          <p:cNvPr id="310" name="Google Shape;310;p42"/>
          <p:cNvGraphicFramePr/>
          <p:nvPr/>
        </p:nvGraphicFramePr>
        <p:xfrm>
          <a:off x="298313" y="1101575"/>
          <a:ext cx="3000000" cy="3000000"/>
        </p:xfrm>
        <a:graphic>
          <a:graphicData uri="http://schemas.openxmlformats.org/drawingml/2006/table">
            <a:tbl>
              <a:tblPr>
                <a:noFill/>
                <a:tableStyleId>{C979F4A6-B45D-483B-B453-D72EC924AEF7}</a:tableStyleId>
              </a:tblPr>
              <a:tblGrid>
                <a:gridCol w="1298850"/>
                <a:gridCol w="663150"/>
                <a:gridCol w="889750"/>
                <a:gridCol w="2185775"/>
                <a:gridCol w="893450"/>
                <a:gridCol w="2616400"/>
              </a:tblGrid>
              <a:tr h="917225">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Bush Terminal Park, Eastern Lagoon</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40.65389</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-74.01879</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Maximum of 631,000 oysters at this site</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631000</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Total of ten oyster cabinets; Two bagged shell plots with a total of 192 mesh bags and 91,000 oysters</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r>
              <a:tr h="917225">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Bush Terminal Park, Western Lagoon</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40.65453</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-74.01978</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Maximum of 91,000 oysters at this site</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91000</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300">
                          <a:latin typeface="Average"/>
                          <a:ea typeface="Average"/>
                          <a:cs typeface="Average"/>
                          <a:sym typeface="Average"/>
                        </a:rPr>
                        <a:t>Two bagged shell plots with a total of 192 mesh bags and 91,000 oysters</a:t>
                      </a:r>
                      <a:endParaRPr sz="13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r>
              <a:tr h="831225">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Lemon Creek Nursery</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40.5129</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-74.19932</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Maximum of 30,000 single set seed oysters or 3,000 adults at this site</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33000</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Total of four OysterGro cages (6 bags per cage); Total of 3 Seapa 600 Premium cages</a:t>
                      </a:r>
                      <a:endParaRPr sz="1200">
                        <a:latin typeface="Average"/>
                        <a:ea typeface="Average"/>
                        <a:cs typeface="Average"/>
                        <a:sym typeface="Average"/>
                      </a:endParaRPr>
                    </a:p>
                  </a:txBody>
                  <a:tcPr marT="19050" marB="19050" marR="91425" marL="9142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r>
              <a:tr h="814200">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Great Kills Harbor Nursery</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40.54352</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-74.13946</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Maximum of 132,000 spat-on-shell or 13,200 adult oysters at this site</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145200</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latin typeface="Average"/>
                          <a:ea typeface="Average"/>
                          <a:cs typeface="Average"/>
                          <a:sym typeface="Average"/>
                        </a:rPr>
                        <a:t>Total of 60 trays (20 stacks of 3 each)</a:t>
                      </a:r>
                      <a:endParaRPr sz="1200">
                        <a:latin typeface="Average"/>
                        <a:ea typeface="Average"/>
                        <a:cs typeface="Average"/>
                        <a:sym typeface="Average"/>
                      </a:endParaRPr>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idx="1" type="body"/>
          </p:nvPr>
        </p:nvSpPr>
        <p:spPr>
          <a:xfrm>
            <a:off x="937200" y="957475"/>
            <a:ext cx="7269600" cy="24585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3600"/>
              <a:t>Thank you for listening!</a:t>
            </a:r>
            <a:endParaRPr sz="3600"/>
          </a:p>
        </p:txBody>
      </p:sp>
      <p:sp>
        <p:nvSpPr>
          <p:cNvPr id="316" name="Google Shape;316;p43"/>
          <p:cNvSpPr txBox="1"/>
          <p:nvPr>
            <p:ph idx="1" type="body"/>
          </p:nvPr>
        </p:nvSpPr>
        <p:spPr>
          <a:xfrm>
            <a:off x="937200" y="957475"/>
            <a:ext cx="7269600" cy="24585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3600"/>
              <a:t>Why does this question matter?</a:t>
            </a:r>
            <a:endParaRPr sz="3600"/>
          </a:p>
        </p:txBody>
      </p:sp>
      <p:pic>
        <p:nvPicPr>
          <p:cNvPr id="317" name="Google Shape;317;p43"/>
          <p:cNvPicPr preferRelativeResize="0"/>
          <p:nvPr/>
        </p:nvPicPr>
        <p:blipFill>
          <a:blip r:embed="rId4">
            <a:alphaModFix/>
          </a:blip>
          <a:stretch>
            <a:fillRect/>
          </a:stretch>
        </p:blipFill>
        <p:spPr>
          <a:xfrm flipH="1">
            <a:off x="3918938" y="3018925"/>
            <a:ext cx="1306125" cy="130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nvSpPr>
        <p:spPr>
          <a:xfrm>
            <a:off x="210750" y="288950"/>
            <a:ext cx="87225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accent4"/>
                </a:solidFill>
                <a:latin typeface="Averia Libre"/>
                <a:ea typeface="Averia Libre"/>
                <a:cs typeface="Averia Libre"/>
                <a:sym typeface="Averia Libre"/>
              </a:rPr>
              <a:t>What are oysters? What do they do?</a:t>
            </a:r>
            <a:endParaRPr b="1" sz="2600">
              <a:solidFill>
                <a:schemeClr val="accent4"/>
              </a:solidFill>
              <a:latin typeface="Averia Libre"/>
              <a:ea typeface="Averia Libre"/>
              <a:cs typeface="Averia Libre"/>
              <a:sym typeface="Averia Libre"/>
            </a:endParaRPr>
          </a:p>
        </p:txBody>
      </p:sp>
      <p:sp>
        <p:nvSpPr>
          <p:cNvPr id="207" name="Google Shape;207;p26"/>
          <p:cNvSpPr txBox="1"/>
          <p:nvPr/>
        </p:nvSpPr>
        <p:spPr>
          <a:xfrm>
            <a:off x="260550" y="926025"/>
            <a:ext cx="6162000" cy="2154000"/>
          </a:xfrm>
          <a:prstGeom prst="rect">
            <a:avLst/>
          </a:prstGeom>
          <a:solidFill>
            <a:srgbClr val="F1F1F1">
              <a:alpha val="60780"/>
            </a:srgbClr>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4"/>
              </a:buClr>
              <a:buSzPts val="1800"/>
              <a:buFont typeface="Merriweather"/>
              <a:buChar char="●"/>
            </a:pPr>
            <a:r>
              <a:rPr b="1" lang="en" sz="1800">
                <a:solidFill>
                  <a:schemeClr val="accent4"/>
                </a:solidFill>
                <a:latin typeface="Merriweather"/>
                <a:ea typeface="Merriweather"/>
                <a:cs typeface="Merriweather"/>
                <a:sym typeface="Merriweather"/>
              </a:rPr>
              <a:t>Oysters </a:t>
            </a:r>
            <a:r>
              <a:rPr lang="en" sz="1800">
                <a:solidFill>
                  <a:schemeClr val="accent4"/>
                </a:solidFill>
                <a:latin typeface="Merriweather"/>
                <a:ea typeface="Merriweather"/>
                <a:cs typeface="Merriweather"/>
                <a:sym typeface="Merriweather"/>
              </a:rPr>
              <a:t>are nonmobile, bivalve mollusks</a:t>
            </a:r>
            <a:endParaRPr sz="1800">
              <a:solidFill>
                <a:schemeClr val="accent4"/>
              </a:solidFill>
              <a:latin typeface="Merriweather"/>
              <a:ea typeface="Merriweather"/>
              <a:cs typeface="Merriweather"/>
              <a:sym typeface="Merriweather"/>
            </a:endParaRPr>
          </a:p>
          <a:p>
            <a:pPr indent="-342900" lvl="0" marL="457200" rtl="0" algn="l">
              <a:lnSpc>
                <a:spcPct val="150000"/>
              </a:lnSpc>
              <a:spcBef>
                <a:spcPts val="0"/>
              </a:spcBef>
              <a:spcAft>
                <a:spcPts val="0"/>
              </a:spcAft>
              <a:buClr>
                <a:schemeClr val="accent4"/>
              </a:buClr>
              <a:buSzPts val="1800"/>
              <a:buFont typeface="Merriweather"/>
              <a:buChar char="●"/>
            </a:pPr>
            <a:r>
              <a:rPr b="1" lang="en" sz="1800">
                <a:solidFill>
                  <a:schemeClr val="accent4"/>
                </a:solidFill>
                <a:latin typeface="Merriweather"/>
                <a:ea typeface="Merriweather"/>
                <a:cs typeface="Merriweather"/>
                <a:sym typeface="Merriweather"/>
              </a:rPr>
              <a:t>3 Essential Functions</a:t>
            </a:r>
            <a:endParaRPr b="1" sz="1800">
              <a:solidFill>
                <a:schemeClr val="accent4"/>
              </a:solidFill>
              <a:latin typeface="Merriweather"/>
              <a:ea typeface="Merriweather"/>
              <a:cs typeface="Merriweather"/>
              <a:sym typeface="Merriweather"/>
            </a:endParaRPr>
          </a:p>
          <a:p>
            <a:pPr indent="-342900" lvl="1" marL="914400" rtl="0" algn="l">
              <a:lnSpc>
                <a:spcPct val="150000"/>
              </a:lnSpc>
              <a:spcBef>
                <a:spcPts val="0"/>
              </a:spcBef>
              <a:spcAft>
                <a:spcPts val="0"/>
              </a:spcAft>
              <a:buClr>
                <a:schemeClr val="accent4"/>
              </a:buClr>
              <a:buSzPts val="1800"/>
              <a:buFont typeface="Merriweather"/>
              <a:buChar char="○"/>
            </a:pPr>
            <a:r>
              <a:rPr b="1" lang="en" sz="1800">
                <a:solidFill>
                  <a:schemeClr val="accent4"/>
                </a:solidFill>
                <a:latin typeface="Merriweather"/>
                <a:ea typeface="Merriweather"/>
                <a:cs typeface="Merriweather"/>
                <a:sym typeface="Merriweather"/>
              </a:rPr>
              <a:t>Biodiversity</a:t>
            </a:r>
            <a:endParaRPr b="1" sz="1800">
              <a:solidFill>
                <a:schemeClr val="accent4"/>
              </a:solidFill>
              <a:latin typeface="Merriweather"/>
              <a:ea typeface="Merriweather"/>
              <a:cs typeface="Merriweather"/>
              <a:sym typeface="Merriweather"/>
            </a:endParaRPr>
          </a:p>
          <a:p>
            <a:pPr indent="-342900" lvl="1" marL="914400" rtl="0" algn="l">
              <a:lnSpc>
                <a:spcPct val="150000"/>
              </a:lnSpc>
              <a:spcBef>
                <a:spcPts val="0"/>
              </a:spcBef>
              <a:spcAft>
                <a:spcPts val="0"/>
              </a:spcAft>
              <a:buClr>
                <a:schemeClr val="accent4"/>
              </a:buClr>
              <a:buSzPts val="1800"/>
              <a:buFont typeface="Merriweather"/>
              <a:buChar char="○"/>
            </a:pPr>
            <a:r>
              <a:rPr b="1" lang="en" sz="1800">
                <a:solidFill>
                  <a:schemeClr val="accent4"/>
                </a:solidFill>
                <a:latin typeface="Merriweather"/>
                <a:ea typeface="Merriweather"/>
                <a:cs typeface="Merriweather"/>
                <a:sym typeface="Merriweather"/>
              </a:rPr>
              <a:t>Filters water</a:t>
            </a:r>
            <a:endParaRPr b="1" sz="1800">
              <a:solidFill>
                <a:schemeClr val="accent4"/>
              </a:solidFill>
              <a:latin typeface="Merriweather"/>
              <a:ea typeface="Merriweather"/>
              <a:cs typeface="Merriweather"/>
              <a:sym typeface="Merriweather"/>
            </a:endParaRPr>
          </a:p>
          <a:p>
            <a:pPr indent="-342900" lvl="1" marL="914400" rtl="0" algn="l">
              <a:lnSpc>
                <a:spcPct val="150000"/>
              </a:lnSpc>
              <a:spcBef>
                <a:spcPts val="0"/>
              </a:spcBef>
              <a:spcAft>
                <a:spcPts val="0"/>
              </a:spcAft>
              <a:buClr>
                <a:schemeClr val="accent4"/>
              </a:buClr>
              <a:buSzPts val="1800"/>
              <a:buFont typeface="Merriweather"/>
              <a:buChar char="○"/>
            </a:pPr>
            <a:r>
              <a:rPr b="1" lang="en" sz="1800">
                <a:solidFill>
                  <a:schemeClr val="accent4"/>
                </a:solidFill>
                <a:latin typeface="Merriweather"/>
                <a:ea typeface="Merriweather"/>
                <a:cs typeface="Merriweather"/>
                <a:sym typeface="Merriweather"/>
              </a:rPr>
              <a:t>Denitrification</a:t>
            </a:r>
            <a:endParaRPr b="1" sz="1800">
              <a:solidFill>
                <a:schemeClr val="accent4"/>
              </a:solidFill>
              <a:latin typeface="Merriweather"/>
              <a:ea typeface="Merriweather"/>
              <a:cs typeface="Merriweather"/>
              <a:sym typeface="Merriweather"/>
            </a:endParaRPr>
          </a:p>
        </p:txBody>
      </p:sp>
      <p:pic>
        <p:nvPicPr>
          <p:cNvPr id="208" name="Google Shape;208;p26"/>
          <p:cNvPicPr preferRelativeResize="0"/>
          <p:nvPr/>
        </p:nvPicPr>
        <p:blipFill>
          <a:blip r:embed="rId3">
            <a:alphaModFix/>
          </a:blip>
          <a:stretch>
            <a:fillRect/>
          </a:stretch>
        </p:blipFill>
        <p:spPr>
          <a:xfrm>
            <a:off x="5981900" y="236125"/>
            <a:ext cx="2951349" cy="1967576"/>
          </a:xfrm>
          <a:prstGeom prst="rect">
            <a:avLst/>
          </a:prstGeom>
          <a:noFill/>
          <a:ln cap="flat" cmpd="sng" w="9525">
            <a:solidFill>
              <a:schemeClr val="dk1"/>
            </a:solidFill>
            <a:prstDash val="solid"/>
            <a:round/>
            <a:headEnd len="sm" w="sm" type="none"/>
            <a:tailEnd len="sm" w="sm" type="none"/>
          </a:ln>
        </p:spPr>
      </p:pic>
      <p:sp>
        <p:nvSpPr>
          <p:cNvPr id="209" name="Google Shape;209;p26"/>
          <p:cNvSpPr txBox="1"/>
          <p:nvPr/>
        </p:nvSpPr>
        <p:spPr>
          <a:xfrm>
            <a:off x="5717225" y="2284875"/>
            <a:ext cx="3304500" cy="259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Work Sans Regular"/>
              <a:ea typeface="Work Sans Regular"/>
              <a:cs typeface="Work Sans Regular"/>
              <a:sym typeface="Work Sans Regular"/>
            </a:endParaRPr>
          </a:p>
        </p:txBody>
      </p:sp>
      <p:pic>
        <p:nvPicPr>
          <p:cNvPr id="210" name="Google Shape;210;p26"/>
          <p:cNvPicPr preferRelativeResize="0"/>
          <p:nvPr/>
        </p:nvPicPr>
        <p:blipFill>
          <a:blip r:embed="rId4">
            <a:alphaModFix/>
          </a:blip>
          <a:stretch>
            <a:fillRect/>
          </a:stretch>
        </p:blipFill>
        <p:spPr>
          <a:xfrm>
            <a:off x="5628700" y="2366150"/>
            <a:ext cx="3304551" cy="2590125"/>
          </a:xfrm>
          <a:prstGeom prst="rect">
            <a:avLst/>
          </a:prstGeom>
          <a:noFill/>
          <a:ln cap="flat" cmpd="sng" w="9525">
            <a:solidFill>
              <a:schemeClr val="dk1"/>
            </a:solidFill>
            <a:prstDash val="solid"/>
            <a:round/>
            <a:headEnd len="sm" w="sm" type="none"/>
            <a:tailEnd len="sm" w="sm" type="none"/>
          </a:ln>
        </p:spPr>
      </p:pic>
      <p:sp>
        <p:nvSpPr>
          <p:cNvPr id="211" name="Google Shape;211;p26"/>
          <p:cNvSpPr txBox="1"/>
          <p:nvPr/>
        </p:nvSpPr>
        <p:spPr>
          <a:xfrm>
            <a:off x="260550" y="3593400"/>
            <a:ext cx="4911900" cy="1362900"/>
          </a:xfrm>
          <a:prstGeom prst="rect">
            <a:avLst/>
          </a:prstGeom>
          <a:solidFill>
            <a:srgbClr val="E9E9E9">
              <a:alpha val="9215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Work Sans Regular"/>
                <a:ea typeface="Work Sans Regular"/>
                <a:cs typeface="Work Sans Regular"/>
                <a:sym typeface="Work Sans Regular"/>
              </a:rPr>
              <a:t>Sources: </a:t>
            </a:r>
            <a:r>
              <a:rPr i="1" lang="en">
                <a:solidFill>
                  <a:schemeClr val="accent4"/>
                </a:solidFill>
                <a:uFill>
                  <a:noFill/>
                </a:uFill>
                <a:latin typeface="Work Sans Regular"/>
                <a:ea typeface="Work Sans Regular"/>
                <a:cs typeface="Work Sans Regular"/>
                <a:sym typeface="Work Sans Regular"/>
                <a:hlinkClick r:id="rId5">
                  <a:extLst>
                    <a:ext uri="{A12FA001-AC4F-418D-AE19-62706E023703}">
                      <ahyp:hlinkClr val="tx"/>
                    </a:ext>
                  </a:extLst>
                </a:hlinkClick>
              </a:rPr>
              <a:t>https://www.sarasota.wateratlas.usf.edu/upload/documents/Denitrification-and-Nutrient-Assimilation-on-a-Restored-Oyster-Reef-4-22-13.pdf</a:t>
            </a:r>
            <a:r>
              <a:rPr i="1" lang="en">
                <a:solidFill>
                  <a:schemeClr val="accent4"/>
                </a:solidFill>
                <a:latin typeface="Work Sans Regular"/>
                <a:ea typeface="Work Sans Regular"/>
                <a:cs typeface="Work Sans Regular"/>
                <a:sym typeface="Work Sans Regular"/>
              </a:rPr>
              <a:t> </a:t>
            </a:r>
            <a:endParaRPr i="1">
              <a:solidFill>
                <a:schemeClr val="accent4"/>
              </a:solidFill>
              <a:latin typeface="Work Sans Regular"/>
              <a:ea typeface="Work Sans Regular"/>
              <a:cs typeface="Work Sans Regular"/>
              <a:sym typeface="Work Sans Regular"/>
            </a:endParaRPr>
          </a:p>
          <a:p>
            <a:pPr indent="0" lvl="0" marL="0" rtl="0" algn="l">
              <a:lnSpc>
                <a:spcPct val="115000"/>
              </a:lnSpc>
              <a:spcBef>
                <a:spcPts val="0"/>
              </a:spcBef>
              <a:spcAft>
                <a:spcPts val="0"/>
              </a:spcAft>
              <a:buNone/>
            </a:pPr>
            <a:r>
              <a:rPr i="1" lang="en">
                <a:solidFill>
                  <a:schemeClr val="hlink"/>
                </a:solidFill>
                <a:uFill>
                  <a:noFill/>
                </a:uFill>
                <a:latin typeface="Work Sans Regular"/>
                <a:ea typeface="Work Sans Regular"/>
                <a:cs typeface="Work Sans Regular"/>
                <a:sym typeface="Work Sans Regular"/>
                <a:hlinkClick r:id="rId6"/>
              </a:rPr>
              <a:t>https://www.billionoysterproject.org/ecosystem-engineers</a:t>
            </a:r>
            <a:r>
              <a:rPr i="1" lang="en">
                <a:latin typeface="Work Sans Regular"/>
                <a:ea typeface="Work Sans Regular"/>
                <a:cs typeface="Work Sans Regular"/>
                <a:sym typeface="Work Sans Regular"/>
              </a:rPr>
              <a:t> </a:t>
            </a:r>
            <a:endParaRPr i="1">
              <a:latin typeface="Work Sans Regular"/>
              <a:ea typeface="Work Sans Regular"/>
              <a:cs typeface="Work Sans Regular"/>
              <a:sym typeface="Work Sans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7"/>
          <p:cNvPicPr preferRelativeResize="0"/>
          <p:nvPr/>
        </p:nvPicPr>
        <p:blipFill>
          <a:blip r:embed="rId3">
            <a:alphaModFix/>
          </a:blip>
          <a:stretch>
            <a:fillRect/>
          </a:stretch>
        </p:blipFill>
        <p:spPr>
          <a:xfrm>
            <a:off x="190175" y="2117225"/>
            <a:ext cx="4317776" cy="2843951"/>
          </a:xfrm>
          <a:prstGeom prst="rect">
            <a:avLst/>
          </a:prstGeom>
          <a:noFill/>
          <a:ln>
            <a:noFill/>
          </a:ln>
        </p:spPr>
      </p:pic>
      <p:pic>
        <p:nvPicPr>
          <p:cNvPr id="217" name="Google Shape;217;p27"/>
          <p:cNvPicPr preferRelativeResize="0"/>
          <p:nvPr/>
        </p:nvPicPr>
        <p:blipFill>
          <a:blip r:embed="rId4">
            <a:alphaModFix/>
          </a:blip>
          <a:stretch>
            <a:fillRect/>
          </a:stretch>
        </p:blipFill>
        <p:spPr>
          <a:xfrm>
            <a:off x="4723225" y="152400"/>
            <a:ext cx="4268375" cy="2629301"/>
          </a:xfrm>
          <a:prstGeom prst="rect">
            <a:avLst/>
          </a:prstGeom>
          <a:noFill/>
          <a:ln>
            <a:noFill/>
          </a:ln>
        </p:spPr>
      </p:pic>
      <p:sp>
        <p:nvSpPr>
          <p:cNvPr id="218" name="Google Shape;218;p27"/>
          <p:cNvSpPr txBox="1"/>
          <p:nvPr/>
        </p:nvSpPr>
        <p:spPr>
          <a:xfrm>
            <a:off x="372738" y="1274675"/>
            <a:ext cx="413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4"/>
                </a:solidFill>
                <a:latin typeface="Averia Libre"/>
                <a:ea typeface="Averia Libre"/>
                <a:cs typeface="Averia Libre"/>
                <a:sym typeface="Averia Libre"/>
              </a:rPr>
              <a:t>Design Thinking</a:t>
            </a:r>
            <a:endParaRPr b="1" sz="3600">
              <a:solidFill>
                <a:schemeClr val="accent4"/>
              </a:solidFill>
              <a:latin typeface="Averia Libre"/>
              <a:ea typeface="Averia Libre"/>
              <a:cs typeface="Averia Libre"/>
              <a:sym typeface="Averia Libre"/>
            </a:endParaRPr>
          </a:p>
        </p:txBody>
      </p:sp>
      <p:sp>
        <p:nvSpPr>
          <p:cNvPr id="219" name="Google Shape;219;p27"/>
          <p:cNvSpPr txBox="1"/>
          <p:nvPr/>
        </p:nvSpPr>
        <p:spPr>
          <a:xfrm>
            <a:off x="4789800" y="2933875"/>
            <a:ext cx="413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Averia Libre"/>
                <a:ea typeface="Averia Libre"/>
                <a:cs typeface="Averia Libre"/>
                <a:sym typeface="Averia Libre"/>
              </a:rPr>
              <a:t>Data Visualization</a:t>
            </a:r>
            <a:endParaRPr b="1" sz="3600">
              <a:solidFill>
                <a:schemeClr val="lt1"/>
              </a:solidFill>
              <a:latin typeface="Averia Libre"/>
              <a:ea typeface="Averia Libre"/>
              <a:cs typeface="Averia Libre"/>
              <a:sym typeface="Averia Libr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ctrTitle"/>
          </p:nvPr>
        </p:nvSpPr>
        <p:spPr>
          <a:xfrm>
            <a:off x="937200" y="0"/>
            <a:ext cx="7269600" cy="4148100"/>
          </a:xfrm>
          <a:prstGeom prst="rect">
            <a:avLst/>
          </a:prstGeom>
          <a:noFill/>
        </p:spPr>
        <p:txBody>
          <a:bodyPr anchorCtr="0" anchor="ctr" bIns="0" lIns="0" spcFirstLastPara="1" rIns="0" wrap="square" tIns="0">
            <a:noAutofit/>
          </a:bodyPr>
          <a:lstStyle/>
          <a:p>
            <a:pPr indent="0" lvl="0" marL="0" rtl="0" algn="ctr">
              <a:spcBef>
                <a:spcPts val="0"/>
              </a:spcBef>
              <a:spcAft>
                <a:spcPts val="0"/>
              </a:spcAft>
              <a:buNone/>
            </a:pPr>
            <a:r>
              <a:rPr lang="en" sz="5000"/>
              <a:t>How does an oyster’s shell size and </a:t>
            </a:r>
            <a:r>
              <a:rPr lang="en" sz="5000"/>
              <a:t>habitat</a:t>
            </a:r>
            <a:r>
              <a:rPr lang="en" sz="5000"/>
              <a:t> temperature affect its ability to filter water?</a:t>
            </a:r>
            <a:endParaRPr sz="5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nvSpPr>
        <p:spPr>
          <a:xfrm>
            <a:off x="152400" y="152400"/>
            <a:ext cx="4365600" cy="24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000" u="sng">
                <a:solidFill>
                  <a:schemeClr val="accent4"/>
                </a:solidFill>
                <a:latin typeface="Averia Libre"/>
                <a:ea typeface="Averia Libre"/>
                <a:cs typeface="Averia Libre"/>
                <a:sym typeface="Averia Libre"/>
              </a:rPr>
              <a:t>Sites for our Data</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1000"/>
              </a:spcBef>
              <a:spcAft>
                <a:spcPts val="0"/>
              </a:spcAft>
              <a:buClr>
                <a:schemeClr val="accent4"/>
              </a:buClr>
              <a:buSzPts val="2600"/>
              <a:buFont typeface="Averia Libre"/>
              <a:buAutoNum type="arabicParenR"/>
            </a:pPr>
            <a:r>
              <a:rPr b="1" lang="en" sz="2600">
                <a:solidFill>
                  <a:schemeClr val="accent4"/>
                </a:solidFill>
                <a:latin typeface="Averia Libre"/>
                <a:ea typeface="Averia Libre"/>
                <a:cs typeface="Averia Libre"/>
                <a:sym typeface="Averia Libre"/>
              </a:rPr>
              <a:t>Bush Terminal Park</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0"/>
              </a:spcBef>
              <a:spcAft>
                <a:spcPts val="0"/>
              </a:spcAft>
              <a:buClr>
                <a:schemeClr val="accent4"/>
              </a:buClr>
              <a:buSzPts val="2600"/>
              <a:buFont typeface="Averia Libre"/>
              <a:buAutoNum type="arabicParenR"/>
            </a:pPr>
            <a:r>
              <a:rPr b="1" lang="en" sz="2600">
                <a:solidFill>
                  <a:schemeClr val="accent4"/>
                </a:solidFill>
                <a:latin typeface="Averia Libre"/>
                <a:ea typeface="Averia Libre"/>
                <a:cs typeface="Averia Libre"/>
                <a:sym typeface="Averia Libre"/>
              </a:rPr>
              <a:t>Lemon Creek Nursery</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0"/>
              </a:spcBef>
              <a:spcAft>
                <a:spcPts val="0"/>
              </a:spcAft>
              <a:buClr>
                <a:schemeClr val="accent4"/>
              </a:buClr>
              <a:buSzPts val="2600"/>
              <a:buFont typeface="Averia Libre"/>
              <a:buAutoNum type="arabicParenR"/>
            </a:pPr>
            <a:r>
              <a:rPr b="1" lang="en" sz="2600">
                <a:solidFill>
                  <a:schemeClr val="accent4"/>
                </a:solidFill>
                <a:latin typeface="Averia Libre"/>
                <a:ea typeface="Averia Libre"/>
                <a:cs typeface="Averia Libre"/>
                <a:sym typeface="Averia Libre"/>
              </a:rPr>
              <a:t>Great Kills Harbor</a:t>
            </a:r>
            <a:endParaRPr b="1" sz="2600">
              <a:solidFill>
                <a:schemeClr val="accent4"/>
              </a:solidFill>
              <a:latin typeface="Averia Libre"/>
              <a:ea typeface="Averia Libre"/>
              <a:cs typeface="Averia Libre"/>
              <a:sym typeface="Averia Libre"/>
            </a:endParaRPr>
          </a:p>
        </p:txBody>
      </p:sp>
      <p:sp>
        <p:nvSpPr>
          <p:cNvPr id="230" name="Google Shape;230;p29"/>
          <p:cNvSpPr txBox="1"/>
          <p:nvPr/>
        </p:nvSpPr>
        <p:spPr>
          <a:xfrm>
            <a:off x="3964150" y="152400"/>
            <a:ext cx="5016300" cy="3346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chemeClr val="accent4"/>
              </a:buClr>
              <a:buSzPts val="2600"/>
              <a:buFont typeface="Averia Libre"/>
              <a:buChar char="★"/>
            </a:pPr>
            <a:r>
              <a:rPr b="1" lang="en" sz="2600">
                <a:solidFill>
                  <a:schemeClr val="accent4"/>
                </a:solidFill>
                <a:latin typeface="Averia Libre"/>
                <a:ea typeface="Averia Libre"/>
                <a:cs typeface="Averia Libre"/>
                <a:sym typeface="Averia Libre"/>
              </a:rPr>
              <a:t>We</a:t>
            </a:r>
            <a:r>
              <a:rPr b="1" lang="en" sz="2600">
                <a:solidFill>
                  <a:schemeClr val="accent4"/>
                </a:solidFill>
                <a:latin typeface="Averia Libre"/>
                <a:ea typeface="Averia Libre"/>
                <a:cs typeface="Averia Libre"/>
                <a:sym typeface="Averia Libre"/>
              </a:rPr>
              <a:t> will be creating separate graphs and analysis for each individual site to avoid confounding variables (time, latitude &amp; longitude, salinity, conductivity, pH, TDS, dissolved oxygen).</a:t>
            </a:r>
            <a:endParaRPr b="1" sz="2600">
              <a:solidFill>
                <a:schemeClr val="accent4"/>
              </a:solidFill>
              <a:latin typeface="Averia Libre"/>
              <a:ea typeface="Averia Libre"/>
              <a:cs typeface="Averia Libre"/>
              <a:sym typeface="Averia Libr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nvSpPr>
        <p:spPr>
          <a:xfrm>
            <a:off x="152400" y="152400"/>
            <a:ext cx="89214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600">
                <a:solidFill>
                  <a:schemeClr val="accent4"/>
                </a:solidFill>
                <a:latin typeface="Averia Libre"/>
                <a:ea typeface="Averia Libre"/>
                <a:cs typeface="Averia Libre"/>
                <a:sym typeface="Averia Libre"/>
              </a:rPr>
              <a:t>Python Libraries Utilized:</a:t>
            </a:r>
            <a:endParaRPr b="1" sz="2600">
              <a:solidFill>
                <a:schemeClr val="accent4"/>
              </a:solidFill>
              <a:latin typeface="Averia Libre"/>
              <a:ea typeface="Averia Libre"/>
              <a:cs typeface="Averia Libre"/>
              <a:sym typeface="Averia Libre"/>
            </a:endParaRPr>
          </a:p>
          <a:p>
            <a:pPr indent="0" lvl="0" marL="0" rtl="0" algn="l">
              <a:lnSpc>
                <a:spcPct val="150000"/>
              </a:lnSpc>
              <a:spcBef>
                <a:spcPts val="0"/>
              </a:spcBef>
              <a:spcAft>
                <a:spcPts val="0"/>
              </a:spcAft>
              <a:buNone/>
            </a:pPr>
            <a:r>
              <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0"/>
              </a:spcBef>
              <a:spcAft>
                <a:spcPts val="0"/>
              </a:spcAft>
              <a:buClr>
                <a:schemeClr val="accent4"/>
              </a:buClr>
              <a:buSzPts val="2600"/>
              <a:buFont typeface="Averia Libre"/>
              <a:buAutoNum type="arabicPeriod"/>
            </a:pPr>
            <a:r>
              <a:rPr b="1" lang="en" sz="2600">
                <a:solidFill>
                  <a:schemeClr val="accent4"/>
                </a:solidFill>
                <a:latin typeface="Averia Libre"/>
                <a:ea typeface="Averia Libre"/>
                <a:cs typeface="Averia Libre"/>
                <a:sym typeface="Averia Libre"/>
              </a:rPr>
              <a:t>m</a:t>
            </a:r>
            <a:r>
              <a:rPr b="1" lang="en" sz="2600">
                <a:solidFill>
                  <a:schemeClr val="accent4"/>
                </a:solidFill>
                <a:latin typeface="Averia Libre"/>
                <a:ea typeface="Averia Libre"/>
                <a:cs typeface="Averia Libre"/>
                <a:sym typeface="Averia Libre"/>
              </a:rPr>
              <a:t>atplotlib</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0"/>
              </a:spcBef>
              <a:spcAft>
                <a:spcPts val="0"/>
              </a:spcAft>
              <a:buClr>
                <a:schemeClr val="accent4"/>
              </a:buClr>
              <a:buSzPts val="2600"/>
              <a:buFont typeface="Averia Libre"/>
              <a:buAutoNum type="arabicPeriod"/>
            </a:pPr>
            <a:r>
              <a:rPr b="1" lang="en" sz="2600">
                <a:solidFill>
                  <a:schemeClr val="accent4"/>
                </a:solidFill>
                <a:latin typeface="Averia Libre"/>
                <a:ea typeface="Averia Libre"/>
                <a:cs typeface="Averia Libre"/>
                <a:sym typeface="Averia Libre"/>
              </a:rPr>
              <a:t>s</a:t>
            </a:r>
            <a:r>
              <a:rPr b="1" lang="en" sz="2600">
                <a:solidFill>
                  <a:schemeClr val="accent4"/>
                </a:solidFill>
                <a:latin typeface="Averia Libre"/>
                <a:ea typeface="Averia Libre"/>
                <a:cs typeface="Averia Libre"/>
                <a:sym typeface="Averia Libre"/>
              </a:rPr>
              <a:t>cikit-learn</a:t>
            </a:r>
            <a:endParaRPr b="1" sz="2600">
              <a:solidFill>
                <a:schemeClr val="accent4"/>
              </a:solidFill>
              <a:latin typeface="Averia Libre"/>
              <a:ea typeface="Averia Libre"/>
              <a:cs typeface="Averia Libre"/>
              <a:sym typeface="Averia Libre"/>
            </a:endParaRPr>
          </a:p>
          <a:p>
            <a:pPr indent="-393700" lvl="0" marL="457200" rtl="0" algn="l">
              <a:lnSpc>
                <a:spcPct val="150000"/>
              </a:lnSpc>
              <a:spcBef>
                <a:spcPts val="0"/>
              </a:spcBef>
              <a:spcAft>
                <a:spcPts val="0"/>
              </a:spcAft>
              <a:buClr>
                <a:schemeClr val="accent4"/>
              </a:buClr>
              <a:buSzPts val="2600"/>
              <a:buFont typeface="Averia Libre"/>
              <a:buAutoNum type="arabicPeriod"/>
            </a:pPr>
            <a:r>
              <a:rPr b="1" lang="en" sz="2600">
                <a:solidFill>
                  <a:schemeClr val="accent4"/>
                </a:solidFill>
                <a:latin typeface="Averia Libre"/>
                <a:ea typeface="Averia Libre"/>
                <a:cs typeface="Averia Libre"/>
                <a:sym typeface="Averia Libre"/>
              </a:rPr>
              <a:t>numpy</a:t>
            </a:r>
            <a:endParaRPr b="1" sz="2600">
              <a:solidFill>
                <a:schemeClr val="accent4"/>
              </a:solidFill>
              <a:latin typeface="Averia Libre"/>
              <a:ea typeface="Averia Libre"/>
              <a:cs typeface="Averia Libre"/>
              <a:sym typeface="Averia Libre"/>
            </a:endParaRPr>
          </a:p>
        </p:txBody>
      </p:sp>
      <p:pic>
        <p:nvPicPr>
          <p:cNvPr id="236" name="Google Shape;236;p30"/>
          <p:cNvPicPr preferRelativeResize="0"/>
          <p:nvPr/>
        </p:nvPicPr>
        <p:blipFill>
          <a:blip r:embed="rId3">
            <a:alphaModFix/>
          </a:blip>
          <a:stretch>
            <a:fillRect/>
          </a:stretch>
        </p:blipFill>
        <p:spPr>
          <a:xfrm>
            <a:off x="5495675" y="269175"/>
            <a:ext cx="3328650" cy="1490450"/>
          </a:xfrm>
          <a:prstGeom prst="rect">
            <a:avLst/>
          </a:prstGeom>
          <a:noFill/>
          <a:ln>
            <a:noFill/>
          </a:ln>
        </p:spPr>
      </p:pic>
      <p:pic>
        <p:nvPicPr>
          <p:cNvPr id="237" name="Google Shape;237;p30"/>
          <p:cNvPicPr preferRelativeResize="0"/>
          <p:nvPr/>
        </p:nvPicPr>
        <p:blipFill>
          <a:blip r:embed="rId4">
            <a:alphaModFix/>
          </a:blip>
          <a:stretch>
            <a:fillRect/>
          </a:stretch>
        </p:blipFill>
        <p:spPr>
          <a:xfrm>
            <a:off x="4684200" y="1952175"/>
            <a:ext cx="4140125" cy="1704750"/>
          </a:xfrm>
          <a:prstGeom prst="rect">
            <a:avLst/>
          </a:prstGeom>
          <a:noFill/>
          <a:ln>
            <a:noFill/>
          </a:ln>
        </p:spPr>
      </p:pic>
      <p:pic>
        <p:nvPicPr>
          <p:cNvPr id="238" name="Google Shape;238;p30"/>
          <p:cNvPicPr preferRelativeResize="0"/>
          <p:nvPr/>
        </p:nvPicPr>
        <p:blipFill>
          <a:blip r:embed="rId5">
            <a:alphaModFix/>
          </a:blip>
          <a:stretch>
            <a:fillRect/>
          </a:stretch>
        </p:blipFill>
        <p:spPr>
          <a:xfrm>
            <a:off x="538150" y="3395150"/>
            <a:ext cx="3867025" cy="144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1948450" y="68700"/>
            <a:ext cx="5475371"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ctrTitle"/>
          </p:nvPr>
        </p:nvSpPr>
        <p:spPr>
          <a:xfrm>
            <a:off x="1093950" y="215250"/>
            <a:ext cx="6956100" cy="2491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100">
                <a:solidFill>
                  <a:schemeClr val="accent3"/>
                </a:solidFill>
              </a:rPr>
              <a:t>Oyster Shell Size</a:t>
            </a:r>
            <a:endParaRPr sz="6100">
              <a:solidFill>
                <a:schemeClr val="accent3"/>
              </a:solidFill>
            </a:endParaRPr>
          </a:p>
          <a:p>
            <a:pPr indent="0" lvl="0" marL="0" rtl="0" algn="ctr">
              <a:spcBef>
                <a:spcPts val="0"/>
              </a:spcBef>
              <a:spcAft>
                <a:spcPts val="0"/>
              </a:spcAft>
              <a:buNone/>
            </a:pPr>
            <a:r>
              <a:rPr lang="en" sz="6100">
                <a:solidFill>
                  <a:schemeClr val="accent3"/>
                </a:solidFill>
              </a:rPr>
              <a:t>Vs.</a:t>
            </a:r>
            <a:endParaRPr sz="6100">
              <a:solidFill>
                <a:schemeClr val="accent3"/>
              </a:solidFill>
            </a:endParaRPr>
          </a:p>
          <a:p>
            <a:pPr indent="0" lvl="0" marL="0" rtl="0" algn="ctr">
              <a:spcBef>
                <a:spcPts val="0"/>
              </a:spcBef>
              <a:spcAft>
                <a:spcPts val="0"/>
              </a:spcAft>
              <a:buNone/>
            </a:pPr>
            <a:r>
              <a:rPr lang="en" sz="6100">
                <a:solidFill>
                  <a:schemeClr val="accent3"/>
                </a:solidFill>
              </a:rPr>
              <a:t>Rate of Filtration</a:t>
            </a:r>
            <a:endParaRPr sz="6100"/>
          </a:p>
        </p:txBody>
      </p:sp>
      <p:sp>
        <p:nvSpPr>
          <p:cNvPr id="249" name="Google Shape;249;p32"/>
          <p:cNvSpPr txBox="1"/>
          <p:nvPr>
            <p:ph idx="1" type="subTitle"/>
          </p:nvPr>
        </p:nvSpPr>
        <p:spPr>
          <a:xfrm>
            <a:off x="1566575" y="2860850"/>
            <a:ext cx="6188700" cy="9147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Oyster Shell Size </a:t>
            </a:r>
            <a:r>
              <a:rPr lang="en"/>
              <a:t>measured via Calipers</a:t>
            </a:r>
            <a:endParaRPr/>
          </a:p>
          <a:p>
            <a:pPr indent="-381000" lvl="0" marL="457200" rtl="0" algn="l">
              <a:spcBef>
                <a:spcPts val="0"/>
              </a:spcBef>
              <a:spcAft>
                <a:spcPts val="0"/>
              </a:spcAft>
              <a:buSzPts val="2400"/>
              <a:buChar char="★"/>
            </a:pPr>
            <a:r>
              <a:rPr lang="en"/>
              <a:t>Rate of Filtration indicated by Turbidity</a:t>
            </a:r>
            <a:endParaRPr/>
          </a:p>
        </p:txBody>
      </p:sp>
      <p:sp>
        <p:nvSpPr>
          <p:cNvPr id="250" name="Google Shape;250;p32"/>
          <p:cNvSpPr txBox="1"/>
          <p:nvPr>
            <p:ph type="ctrTitle"/>
          </p:nvPr>
        </p:nvSpPr>
        <p:spPr>
          <a:xfrm>
            <a:off x="1182875" y="142075"/>
            <a:ext cx="6956100" cy="2565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100">
                <a:solidFill>
                  <a:schemeClr val="lt1"/>
                </a:solidFill>
              </a:rPr>
              <a:t>Oyster Shell Size</a:t>
            </a:r>
            <a:endParaRPr sz="6100">
              <a:solidFill>
                <a:schemeClr val="lt1"/>
              </a:solidFill>
            </a:endParaRPr>
          </a:p>
          <a:p>
            <a:pPr indent="0" lvl="0" marL="0" rtl="0" algn="ctr">
              <a:spcBef>
                <a:spcPts val="0"/>
              </a:spcBef>
              <a:spcAft>
                <a:spcPts val="0"/>
              </a:spcAft>
              <a:buNone/>
            </a:pPr>
            <a:r>
              <a:rPr lang="en" sz="6100">
                <a:solidFill>
                  <a:schemeClr val="lt1"/>
                </a:solidFill>
              </a:rPr>
              <a:t>Vs.</a:t>
            </a:r>
            <a:endParaRPr sz="6100">
              <a:solidFill>
                <a:schemeClr val="lt1"/>
              </a:solidFill>
            </a:endParaRPr>
          </a:p>
          <a:p>
            <a:pPr indent="0" lvl="0" marL="0" rtl="0" algn="ctr">
              <a:spcBef>
                <a:spcPts val="0"/>
              </a:spcBef>
              <a:spcAft>
                <a:spcPts val="0"/>
              </a:spcAft>
              <a:buNone/>
            </a:pPr>
            <a:r>
              <a:rPr lang="en" sz="6100">
                <a:solidFill>
                  <a:schemeClr val="lt1"/>
                </a:solidFill>
              </a:rPr>
              <a:t>Rate of Filtration</a:t>
            </a:r>
            <a:endParaRPr sz="6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nvSpPr>
        <p:spPr>
          <a:xfrm>
            <a:off x="374400" y="844850"/>
            <a:ext cx="8395200" cy="29553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3600">
                <a:solidFill>
                  <a:schemeClr val="lt1"/>
                </a:solidFill>
                <a:latin typeface="Work Sans Regular"/>
                <a:ea typeface="Work Sans Regular"/>
                <a:cs typeface="Work Sans Regular"/>
                <a:sym typeface="Work Sans Regular"/>
              </a:rPr>
              <a:t>Hypothesis: The longer an oyster’s shell height, the lower the turbidity of the water, as a greater shell height is indicative of a more mature oyster, which are able to filter more water. </a:t>
            </a:r>
            <a:endParaRPr sz="3600">
              <a:solidFill>
                <a:schemeClr val="lt1"/>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